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3" r:id="rId2"/>
    <p:sldId id="261" r:id="rId3"/>
    <p:sldId id="286" r:id="rId4"/>
    <p:sldId id="263" r:id="rId5"/>
    <p:sldId id="264" r:id="rId6"/>
    <p:sldId id="287" r:id="rId7"/>
    <p:sldId id="288" r:id="rId8"/>
    <p:sldId id="280" r:id="rId9"/>
    <p:sldId id="281" r:id="rId10"/>
    <p:sldId id="282" r:id="rId11"/>
    <p:sldId id="294" r:id="rId12"/>
    <p:sldId id="295" r:id="rId13"/>
    <p:sldId id="291" r:id="rId14"/>
    <p:sldId id="292" r:id="rId15"/>
    <p:sldId id="296" r:id="rId16"/>
    <p:sldId id="297" r:id="rId17"/>
    <p:sldId id="284" r:id="rId18"/>
    <p:sldId id="273" r:id="rId19"/>
    <p:sldId id="274" r:id="rId20"/>
    <p:sldId id="275" r:id="rId21"/>
    <p:sldId id="276" r:id="rId22"/>
    <p:sldId id="277" r:id="rId23"/>
    <p:sldId id="278" r:id="rId24"/>
    <p:sldId id="285" r:id="rId25"/>
    <p:sldId id="267" r:id="rId26"/>
    <p:sldId id="268" r:id="rId27"/>
    <p:sldId id="269" r:id="rId28"/>
    <p:sldId id="270" r:id="rId29"/>
    <p:sldId id="271" r:id="rId30"/>
    <p:sldId id="272" r:id="rId31"/>
    <p:sldId id="289" r:id="rId32"/>
    <p:sldId id="290" r:id="rId33"/>
    <p:sldId id="279" r:id="rId34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3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112862583559477E-2"/>
          <c:y val="5.7178766565464612E-2"/>
          <c:w val="0.92988712381359451"/>
          <c:h val="0.7674867269016530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rgbClr val="00206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7300303608396134E-2"/>
                  <c:y val="-3.6359312867929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98-4FFE-AAD0-B30E3DCD15CF}"/>
                </c:ext>
              </c:extLst>
            </c:dLbl>
            <c:dLbl>
              <c:idx val="1"/>
              <c:layout>
                <c:manualLayout>
                  <c:x val="-3.5262892160845029E-2"/>
                  <c:y val="-3.84980959778078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98-4FFE-AAD0-B30E3DCD15CF}"/>
                </c:ext>
              </c:extLst>
            </c:dLbl>
            <c:dLbl>
              <c:idx val="2"/>
              <c:layout>
                <c:manualLayout>
                  <c:x val="-6.8775508256372464E-2"/>
                  <c:y val="-1.5379756669110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9E9-45FA-AAAB-CDE79B000421}"/>
                </c:ext>
              </c:extLst>
            </c:dLbl>
            <c:dLbl>
              <c:idx val="3"/>
              <c:layout>
                <c:manualLayout>
                  <c:x val="-5.6875632517492357E-3"/>
                  <c:y val="-2.1387831098782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98-4FFE-AAD0-B30E3DCD15CF}"/>
                </c:ext>
              </c:extLst>
            </c:dLbl>
            <c:dLbl>
              <c:idx val="4"/>
              <c:layout>
                <c:manualLayout>
                  <c:x val="-5.6875632517491941E-3"/>
                  <c:y val="-2.1387831098782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B98-4FFE-AAD0-B30E3DCD15CF}"/>
                </c:ext>
              </c:extLst>
            </c:dLbl>
            <c:dLbl>
              <c:idx val="5"/>
              <c:layout>
                <c:manualLayout>
                  <c:x val="-3.4125379510495167E-3"/>
                  <c:y val="-2.9942963538295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B98-4FFE-AAD0-B30E3DCD15CF}"/>
                </c:ext>
              </c:extLst>
            </c:dLbl>
            <c:dLbl>
              <c:idx val="6"/>
              <c:layout>
                <c:manualLayout>
                  <c:x val="-1.3650151804198067E-2"/>
                  <c:y val="-2.9942963538294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DB-48BE-9F06-3F53DACFB22B}"/>
                </c:ext>
              </c:extLst>
            </c:dLbl>
            <c:dLbl>
              <c:idx val="7"/>
              <c:layout>
                <c:manualLayout>
                  <c:x val="-4.5500506013994389E-3"/>
                  <c:y val="-3.42205297580513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98-4FFE-AAD0-B30E3DCD15CF}"/>
                </c:ext>
              </c:extLst>
            </c:dLbl>
            <c:dLbl>
              <c:idx val="8"/>
              <c:layout>
                <c:manualLayout>
                  <c:x val="-1.8200202405597506E-2"/>
                  <c:y val="-4.38449695484440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00206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7775531314693233E-2"/>
                      <c:h val="4.14923923316373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FB98-4FFE-AAD0-B30E3DCD15CF}"/>
                </c:ext>
              </c:extLst>
            </c:dLbl>
            <c:dLbl>
              <c:idx val="9"/>
              <c:layout>
                <c:manualLayout>
                  <c:x val="-2.1612740356646939E-2"/>
                  <c:y val="-4.2775662197564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B98-4FFE-AAD0-B30E3DCD15CF}"/>
                </c:ext>
              </c:extLst>
            </c:dLbl>
            <c:dLbl>
              <c:idx val="10"/>
              <c:layout>
                <c:manualLayout>
                  <c:x val="-2.6162790958046293E-2"/>
                  <c:y val="-3.63593128679296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B98-4FFE-AAD0-B30E3DCD15CF}"/>
                </c:ext>
              </c:extLst>
            </c:dLbl>
            <c:dLbl>
              <c:idx val="11"/>
              <c:layout>
                <c:manualLayout>
                  <c:x val="-7.9625885524488727E-3"/>
                  <c:y val="-3.6359312867929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B98-4FFE-AAD0-B30E3DCD15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976</c:v>
                </c:pt>
                <c:pt idx="1">
                  <c:v>989</c:v>
                </c:pt>
                <c:pt idx="2">
                  <c:v>1040</c:v>
                </c:pt>
                <c:pt idx="3">
                  <c:v>1064</c:v>
                </c:pt>
                <c:pt idx="4">
                  <c:v>1009</c:v>
                </c:pt>
                <c:pt idx="5">
                  <c:v>948</c:v>
                </c:pt>
                <c:pt idx="6">
                  <c:v>910</c:v>
                </c:pt>
                <c:pt idx="7">
                  <c:v>814</c:v>
                </c:pt>
                <c:pt idx="8">
                  <c:v>808</c:v>
                </c:pt>
                <c:pt idx="9">
                  <c:v>788</c:v>
                </c:pt>
                <c:pt idx="10">
                  <c:v>810</c:v>
                </c:pt>
                <c:pt idx="11">
                  <c:v>784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E9-45FA-AAAB-CDE79B00042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год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0050556615392913E-2"/>
                  <c:y val="-1.5684228286896677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DB-48BE-9F06-3F53DACFB22B}"/>
                </c:ext>
              </c:extLst>
            </c:dLbl>
            <c:dLbl>
              <c:idx val="1"/>
              <c:layout>
                <c:manualLayout>
                  <c:x val="0"/>
                  <c:y val="8.55513243951285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DB-48BE-9F06-3F53DACFB22B}"/>
                </c:ext>
              </c:extLst>
            </c:dLbl>
            <c:dLbl>
              <c:idx val="2"/>
              <c:layout>
                <c:manualLayout>
                  <c:x val="-1.9337715055947304E-2"/>
                  <c:y val="4.2775662197564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9E9-45FA-AAAB-CDE79B000421}"/>
                </c:ext>
              </c:extLst>
            </c:dLbl>
            <c:dLbl>
              <c:idx val="3"/>
              <c:layout>
                <c:manualLayout>
                  <c:x val="-3.2987866860145369E-2"/>
                  <c:y val="3.4220529758051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B98-4FFE-AAD0-B30E3DCD15CF}"/>
                </c:ext>
              </c:extLst>
            </c:dLbl>
            <c:dLbl>
              <c:idx val="4"/>
              <c:layout>
                <c:manualLayout>
                  <c:x val="-5.2868094839176719E-2"/>
                  <c:y val="3.2425972843180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E9-45FA-AAAB-CDE79B000421}"/>
                </c:ext>
              </c:extLst>
            </c:dLbl>
            <c:dLbl>
              <c:idx val="5"/>
              <c:layout>
                <c:manualLayout>
                  <c:x val="-2.957532890909581E-2"/>
                  <c:y val="3.956748753274695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050556615392913E-2"/>
                      <c:h val="4.790874166127199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FB98-4FFE-AAD0-B30E3DCD15CF}"/>
                </c:ext>
              </c:extLst>
            </c:dLbl>
            <c:dLbl>
              <c:idx val="6"/>
              <c:layout>
                <c:manualLayout>
                  <c:x val="-4.3225480713293879E-2"/>
                  <c:y val="3.42205297580514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B98-4FFE-AAD0-B30E3DCD15CF}"/>
                </c:ext>
              </c:extLst>
            </c:dLbl>
            <c:dLbl>
              <c:idx val="7"/>
              <c:layout>
                <c:manualLayout>
                  <c:x val="-2.7300303608396134E-2"/>
                  <c:y val="2.56653973185385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0950455412594199E-2"/>
                      <c:h val="5.55977511453436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FB98-4FFE-AAD0-B30E3DCD15CF}"/>
                </c:ext>
              </c:extLst>
            </c:dLbl>
            <c:dLbl>
              <c:idx val="8"/>
              <c:layout>
                <c:manualLayout>
                  <c:x val="-2.6162790958046293E-2"/>
                  <c:y val="2.56653973185385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B98-4FFE-AAD0-B30E3DCD15CF}"/>
                </c:ext>
              </c:extLst>
            </c:dLbl>
            <c:dLbl>
              <c:idx val="9"/>
              <c:layout>
                <c:manualLayout>
                  <c:x val="-1.3650151804198067E-2"/>
                  <c:y val="2.9942963538294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B98-4FFE-AAD0-B30E3DCD15CF}"/>
                </c:ext>
              </c:extLst>
            </c:dLbl>
            <c:dLbl>
              <c:idx val="10"/>
              <c:layout>
                <c:manualLayout>
                  <c:x val="-2.0475227706297099E-2"/>
                  <c:y val="2.78041804284167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B98-4FFE-AAD0-B30E3DCD15CF}"/>
                </c:ext>
              </c:extLst>
            </c:dLbl>
            <c:dLbl>
              <c:idx val="11"/>
              <c:layout>
                <c:manualLayout>
                  <c:x val="-5.6875632517491941E-3"/>
                  <c:y val="3.20817466481732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B98-4FFE-AAD0-B30E3DCD15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871</c:v>
                </c:pt>
                <c:pt idx="1">
                  <c:v>931</c:v>
                </c:pt>
                <c:pt idx="2">
                  <c:v>1040</c:v>
                </c:pt>
                <c:pt idx="3">
                  <c:v>1032</c:v>
                </c:pt>
                <c:pt idx="4">
                  <c:v>1008</c:v>
                </c:pt>
                <c:pt idx="5">
                  <c:v>916</c:v>
                </c:pt>
                <c:pt idx="6">
                  <c:v>820</c:v>
                </c:pt>
                <c:pt idx="7">
                  <c:v>720</c:v>
                </c:pt>
                <c:pt idx="8">
                  <c:v>745</c:v>
                </c:pt>
                <c:pt idx="9">
                  <c:v>766</c:v>
                </c:pt>
                <c:pt idx="10">
                  <c:v>766</c:v>
                </c:pt>
                <c:pt idx="11">
                  <c:v>771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E9-45FA-AAAB-CDE79B00042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год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436299336364373E-2"/>
                  <c:y val="3.42205297580514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12A-4AE4-8E2E-540493CC8E7B}"/>
                </c:ext>
              </c:extLst>
            </c:dLbl>
            <c:dLbl>
              <c:idx val="1"/>
              <c:layout>
                <c:manualLayout>
                  <c:x val="-2.5025278307696477E-2"/>
                  <c:y val="3.20817466481732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0FC-43EF-B78C-7AC7AD96983B}"/>
                </c:ext>
              </c:extLst>
            </c:dLbl>
            <c:dLbl>
              <c:idx val="2"/>
              <c:layout>
                <c:manualLayout>
                  <c:x val="-2.1612740356646939E-2"/>
                  <c:y val="3.20817466481732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0FC-43EF-B78C-7AC7AD96983B}"/>
                </c:ext>
              </c:extLst>
            </c:dLbl>
            <c:dLbl>
              <c:idx val="3"/>
              <c:layout>
                <c:manualLayout>
                  <c:x val="0"/>
                  <c:y val="1.9249047988903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DB-48BE-9F06-3F53DACFB22B}"/>
                </c:ext>
              </c:extLst>
            </c:dLbl>
            <c:dLbl>
              <c:idx val="4"/>
              <c:layout>
                <c:manualLayout>
                  <c:x val="7.9625885524487895E-3"/>
                  <c:y val="-1.49714817691475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BDB-48BE-9F06-3F53DACFB22B}"/>
                </c:ext>
              </c:extLst>
            </c:dLbl>
            <c:dLbl>
              <c:idx val="6"/>
              <c:layout>
                <c:manualLayout>
                  <c:x val="-1.0237613853148633E-2"/>
                  <c:y val="1.49714817691474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A1C-4709-9AD2-4A51632BF3DD}"/>
                </c:ext>
              </c:extLst>
            </c:dLbl>
            <c:dLbl>
              <c:idx val="7"/>
              <c:layout>
                <c:manualLayout>
                  <c:x val="-1.2512639153848312E-2"/>
                  <c:y val="2.3526614208660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DB-48BE-9F06-3F53DACFB22B}"/>
                </c:ext>
              </c:extLst>
            </c:dLbl>
            <c:dLbl>
              <c:idx val="8"/>
              <c:layout>
                <c:manualLayout>
                  <c:x val="-2.0475227706297016E-2"/>
                  <c:y val="-4.06368790876860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BDB-48BE-9F06-3F53DACFB22B}"/>
                </c:ext>
              </c:extLst>
            </c:dLbl>
            <c:dLbl>
              <c:idx val="9"/>
              <c:layout>
                <c:manualLayout>
                  <c:x val="-1.0237613853148716E-2"/>
                  <c:y val="-2.5665397318538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1C-4709-9AD2-4A51632BF3DD}"/>
                </c:ext>
              </c:extLst>
            </c:dLbl>
            <c:dLbl>
              <c:idx val="10"/>
              <c:layout>
                <c:manualLayout>
                  <c:x val="-2.2239622830006016E-3"/>
                  <c:y val="-1.28326986592692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A1C-4709-9AD2-4A51632BF3DD}"/>
                </c:ext>
              </c:extLst>
            </c:dLbl>
            <c:dLbl>
              <c:idx val="11"/>
              <c:layout>
                <c:manualLayout>
                  <c:x val="-1.2512639153848228E-2"/>
                  <c:y val="1.71102648790257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A1C-4709-9AD2-4A51632BF3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7030A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  <c:pt idx="0">
                  <c:v>836</c:v>
                </c:pt>
                <c:pt idx="1">
                  <c:v>766</c:v>
                </c:pt>
                <c:pt idx="2">
                  <c:v>806</c:v>
                </c:pt>
                <c:pt idx="3">
                  <c:v>768</c:v>
                </c:pt>
                <c:pt idx="4">
                  <c:v>1231</c:v>
                </c:pt>
                <c:pt idx="5">
                  <c:v>1835</c:v>
                </c:pt>
                <c:pt idx="6">
                  <c:v>2405</c:v>
                </c:pt>
                <c:pt idx="7">
                  <c:v>2877</c:v>
                </c:pt>
                <c:pt idx="8">
                  <c:v>3069</c:v>
                </c:pt>
                <c:pt idx="9">
                  <c:v>2844</c:v>
                </c:pt>
                <c:pt idx="10">
                  <c:v>2622</c:v>
                </c:pt>
                <c:pt idx="11">
                  <c:v>2039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E9-45FA-AAAB-CDE79B00042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 год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4463585113006624E-2"/>
                  <c:y val="-4.9192011527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8A7-42DE-8183-651060C7DC9D}"/>
                </c:ext>
              </c:extLst>
            </c:dLbl>
            <c:dLbl>
              <c:idx val="1"/>
              <c:layout>
                <c:manualLayout>
                  <c:x val="-8.8958491320024462E-3"/>
                  <c:y val="-2.9942963538294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317-4078-9CCD-C0B37F3ACAFD}"/>
                </c:ext>
              </c:extLst>
            </c:dLbl>
            <c:dLbl>
              <c:idx val="2"/>
              <c:layout>
                <c:manualLayout>
                  <c:x val="-1.1119811415003008E-2"/>
                  <c:y val="-5.24920477553637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8A4-4C99-BDAE-93B6770DCD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Лист1!$E$2:$E$13</c:f>
              <c:numCache>
                <c:formatCode>General</c:formatCode>
                <c:ptCount val="12"/>
                <c:pt idx="0">
                  <c:v>1737</c:v>
                </c:pt>
                <c:pt idx="1">
                  <c:v>1247</c:v>
                </c:pt>
                <c:pt idx="2">
                  <c:v>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A7-42DE-8183-651060C7DC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9169855"/>
        <c:axId val="1605150191"/>
      </c:lineChart>
      <c:catAx>
        <c:axId val="1599169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05150191"/>
        <c:crosses val="autoZero"/>
        <c:auto val="0"/>
        <c:lblAlgn val="ctr"/>
        <c:lblOffset val="100"/>
        <c:noMultiLvlLbl val="0"/>
      </c:catAx>
      <c:valAx>
        <c:axId val="1605150191"/>
        <c:scaling>
          <c:orientation val="minMax"/>
          <c:min val="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9169855"/>
        <c:crossesAt val="1"/>
        <c:crossBetween val="between"/>
      </c:valAx>
      <c:spPr>
        <a:noFill/>
        <a:ln>
          <a:solidFill>
            <a:schemeClr val="bg1"/>
          </a:solidFill>
        </a:ln>
        <a:effectLst/>
      </c:spPr>
    </c:plotArea>
    <c:legend>
      <c:legendPos val="b"/>
      <c:layout>
        <c:manualLayout>
          <c:xMode val="edge"/>
          <c:yMode val="edge"/>
          <c:x val="0.53059423484183643"/>
          <c:y val="1.2832698659269283E-2"/>
          <c:w val="0.46940576515816357"/>
          <c:h val="5.504284639360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914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60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177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094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050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778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749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296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843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799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3838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440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9087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855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117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718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97738-A634-4730-B6BC-1CFB06C28FDA}" type="datetimeFigureOut">
              <a:rPr lang="ru-RU" smtClean="0"/>
              <a:t>12.03.2021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AD056C-B819-406D-9DC1-61866EAC6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544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hyperlink" Target="http://norvuz.ru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hyperlink" Target="http://norvuz.ru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hyperlink" Target="http://ntptis.ru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hyperlink" Target="http://&#1085;&#1086;&#1088;&#1080;&#1083;&#1100;&#1089;&#1082;&#1080;&#1081;-&#1084;&#1077;&#1076;&#1080;&#1094;&#1080;&#1085;&#1089;&#1082;&#1080;&#1081;-&#1090;&#1077;&#1093;&#1085;&#1080;&#1082;&#1091;&#1084;.&#1088;&#1092;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hyperlink" Target="http://npc24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hyperlink" Target="https://nkiinfo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ABF5CE-DAAF-4528-A2B1-ABC4BFCAE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1911" y="477078"/>
            <a:ext cx="8844844" cy="3237447"/>
          </a:xfrm>
        </p:spPr>
        <p:txBody>
          <a:bodyPr/>
          <a:lstStyle/>
          <a:p>
            <a:pPr algn="ctr"/>
            <a:r>
              <a:rPr lang="ru-RU" sz="6000" b="1" dirty="0"/>
              <a:t>О рынке труда </a:t>
            </a:r>
            <a:br>
              <a:rPr lang="ru-RU" sz="6000" b="1" dirty="0"/>
            </a:br>
            <a:r>
              <a:rPr lang="ru-RU" sz="6000" b="1" dirty="0"/>
              <a:t>в МО г.Норильск </a:t>
            </a:r>
            <a:br>
              <a:rPr lang="ru-RU" sz="6000" b="1" dirty="0"/>
            </a:br>
            <a:r>
              <a:rPr lang="ru-RU" sz="6000" b="1" dirty="0"/>
              <a:t>и Красноярском крае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AA1B38-C7EE-4584-9055-CED7CA09B6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400" y="3728636"/>
            <a:ext cx="7766936" cy="1096899"/>
          </a:xfrm>
        </p:spPr>
        <p:txBody>
          <a:bodyPr/>
          <a:lstStyle/>
          <a:p>
            <a:r>
              <a:rPr lang="ru-RU" dirty="0"/>
              <a:t>Информация КГКУ «ЦЗН г.Норильска»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C29218-F97E-40BB-A4FE-A1652D170A3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719"/>
          <a:stretch/>
        </p:blipFill>
        <p:spPr bwMode="auto">
          <a:xfrm>
            <a:off x="792038" y="3728636"/>
            <a:ext cx="5199228" cy="24740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4702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>
            <a:extLst>
              <a:ext uri="{FF2B5EF4-FFF2-40B4-BE49-F238E27FC236}">
                <a16:creationId xmlns:a16="http://schemas.microsoft.com/office/drawing/2014/main" id="{DC949887-2026-4824-A5E1-886A036B6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0520" y="124178"/>
            <a:ext cx="9001125" cy="7125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 charset="0"/>
              </a:rPr>
              <a:t>Информация о ситуации на регистрируемом рынке труда </a:t>
            </a:r>
          </a:p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Arial" charset="0"/>
              </a:rPr>
              <a:t>МО г.Норильск и Красноярского края на 01.03.2021 г.</a:t>
            </a:r>
          </a:p>
          <a:p>
            <a:pPr algn="ctr">
              <a:defRPr/>
            </a:pPr>
            <a:endParaRPr lang="ru-RU" sz="1100" b="1" dirty="0">
              <a:solidFill>
                <a:srgbClr val="002060"/>
              </a:solidFill>
              <a:latin typeface="Arial" charset="0"/>
            </a:endParaRPr>
          </a:p>
          <a:p>
            <a:pPr algn="ctr">
              <a:defRPr/>
            </a:pPr>
            <a:endParaRPr lang="ru-RU" sz="1100" b="1" dirty="0">
              <a:solidFill>
                <a:srgbClr val="002060"/>
              </a:solidFill>
              <a:latin typeface="Arial" charset="0"/>
            </a:endParaRPr>
          </a:p>
          <a:p>
            <a:pPr algn="ctr">
              <a:defRPr/>
            </a:pPr>
            <a:r>
              <a:rPr lang="ru-RU" b="1" u="sng" dirty="0">
                <a:solidFill>
                  <a:srgbClr val="002060"/>
                </a:solidFill>
                <a:latin typeface="Arial" charset="0"/>
              </a:rPr>
              <a:t>Уровень регистрируемой безработицы: </a:t>
            </a:r>
          </a:p>
          <a:p>
            <a:pPr algn="ctr">
              <a:defRPr/>
            </a:pPr>
            <a:endParaRPr lang="ru-RU" sz="500" dirty="0">
              <a:latin typeface="Arial" charset="0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ru-RU" sz="1700" dirty="0">
                <a:latin typeface="Arial" charset="0"/>
              </a:rPr>
              <a:t> в Норильске – </a:t>
            </a:r>
            <a:r>
              <a:rPr lang="ru-RU" sz="1700" b="1" dirty="0">
                <a:latin typeface="Arial" charset="0"/>
              </a:rPr>
              <a:t>0,8%</a:t>
            </a:r>
            <a:r>
              <a:rPr lang="ru-RU" sz="1700" dirty="0">
                <a:latin typeface="Arial" charset="0"/>
              </a:rPr>
              <a:t>;</a:t>
            </a:r>
          </a:p>
          <a:p>
            <a:pPr>
              <a:defRPr/>
            </a:pPr>
            <a:r>
              <a:rPr lang="ru-RU" sz="1700" dirty="0">
                <a:latin typeface="Arial" charset="0"/>
              </a:rPr>
              <a:t>(отношение численности безработных граждан к численности трудоспособного населения в трудоспособном возрасте):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sz="1700" dirty="0">
                <a:latin typeface="Arial" charset="0"/>
              </a:rPr>
              <a:t>в Красноярском крае – </a:t>
            </a:r>
            <a:r>
              <a:rPr lang="ru-RU" sz="1700" b="1" dirty="0">
                <a:latin typeface="Arial" charset="0"/>
              </a:rPr>
              <a:t>2,8</a:t>
            </a:r>
            <a:r>
              <a:rPr lang="ru-RU" sz="1700" dirty="0">
                <a:latin typeface="Arial" charset="0"/>
              </a:rPr>
              <a:t>%.</a:t>
            </a:r>
          </a:p>
          <a:p>
            <a:pPr>
              <a:defRPr/>
            </a:pPr>
            <a:r>
              <a:rPr lang="ru-RU" sz="1700" dirty="0">
                <a:latin typeface="Arial" charset="0"/>
              </a:rPr>
              <a:t>(отношение численности безработных граждан к численности экономически активного населения)</a:t>
            </a:r>
          </a:p>
          <a:p>
            <a:pPr>
              <a:defRPr/>
            </a:pPr>
            <a:endParaRPr lang="ru-RU" sz="1700" b="1" dirty="0">
              <a:latin typeface="Arial" charset="0"/>
            </a:endParaRPr>
          </a:p>
          <a:p>
            <a:pPr>
              <a:defRPr/>
            </a:pPr>
            <a:endParaRPr lang="ru-RU" sz="500" dirty="0">
              <a:latin typeface="Arial" charset="0"/>
            </a:endParaRPr>
          </a:p>
          <a:p>
            <a:pPr algn="ctr">
              <a:defRPr/>
            </a:pPr>
            <a:r>
              <a:rPr lang="ru-RU" b="1" u="sng" dirty="0">
                <a:solidFill>
                  <a:srgbClr val="002060"/>
                </a:solidFill>
                <a:latin typeface="Arial" charset="0"/>
              </a:rPr>
              <a:t>Численность безработных граждан:</a:t>
            </a:r>
            <a:endParaRPr lang="ru-RU" sz="800" u="sng" dirty="0">
              <a:solidFill>
                <a:srgbClr val="002060"/>
              </a:solidFill>
              <a:latin typeface="Arial" charset="0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ru-RU" sz="1700" dirty="0">
                <a:latin typeface="Arial" charset="0"/>
              </a:rPr>
              <a:t>в Норильске – </a:t>
            </a:r>
            <a:r>
              <a:rPr lang="ru-RU" sz="1700" b="1" dirty="0">
                <a:latin typeface="Arial" charset="0"/>
              </a:rPr>
              <a:t>952 чел</a:t>
            </a:r>
            <a:r>
              <a:rPr lang="ru-RU" sz="1700" dirty="0">
                <a:latin typeface="Arial" charset="0"/>
              </a:rPr>
              <a:t>.;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sz="1700" dirty="0">
                <a:latin typeface="Arial" charset="0"/>
              </a:rPr>
              <a:t>в Красноярском крае – </a:t>
            </a:r>
            <a:r>
              <a:rPr lang="ru-RU" sz="1700" b="1" dirty="0">
                <a:latin typeface="Arial" charset="0"/>
              </a:rPr>
              <a:t>41.640чел.</a:t>
            </a:r>
          </a:p>
          <a:p>
            <a:pPr>
              <a:defRPr/>
            </a:pPr>
            <a:endParaRPr lang="ru-RU" sz="1700" b="1" dirty="0">
              <a:latin typeface="Arial" charset="0"/>
            </a:endParaRPr>
          </a:p>
          <a:p>
            <a:pPr>
              <a:defRPr/>
            </a:pPr>
            <a:endParaRPr lang="ru-RU" sz="500" dirty="0">
              <a:latin typeface="Arial" charset="0"/>
            </a:endParaRPr>
          </a:p>
          <a:p>
            <a:pPr algn="ctr">
              <a:defRPr/>
            </a:pPr>
            <a:r>
              <a:rPr lang="ru-RU" b="1" u="sng" dirty="0">
                <a:solidFill>
                  <a:srgbClr val="002060"/>
                </a:solidFill>
                <a:latin typeface="Arial" charset="0"/>
              </a:rPr>
              <a:t>Из числа граждан, зарегистрированных в ЦЗН г. Норильска </a:t>
            </a:r>
          </a:p>
          <a:p>
            <a:pPr algn="ctr">
              <a:defRPr/>
            </a:pPr>
            <a:r>
              <a:rPr lang="ru-RU" b="1" u="sng" dirty="0">
                <a:solidFill>
                  <a:srgbClr val="002060"/>
                </a:solidFill>
                <a:latin typeface="Arial" charset="0"/>
              </a:rPr>
              <a:t>в качестве безработных:</a:t>
            </a:r>
            <a:endParaRPr lang="ru-RU" sz="800" u="sng" dirty="0">
              <a:solidFill>
                <a:srgbClr val="002060"/>
              </a:solidFill>
              <a:latin typeface="Arial" charset="0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ru-RU" sz="1700" dirty="0">
                <a:latin typeface="Arial" charset="0"/>
              </a:rPr>
              <a:t>женщины – </a:t>
            </a:r>
            <a:r>
              <a:rPr lang="ru-RU" sz="1700" b="1" dirty="0">
                <a:latin typeface="Arial" charset="0"/>
              </a:rPr>
              <a:t>61,3%</a:t>
            </a:r>
            <a:r>
              <a:rPr lang="ru-RU" sz="1700" dirty="0">
                <a:latin typeface="Arial" charset="0"/>
              </a:rPr>
              <a:t>;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sz="1700" dirty="0">
                <a:latin typeface="Arial" charset="0"/>
              </a:rPr>
              <a:t>молодежь в возрасте 16 – 29 лет – </a:t>
            </a:r>
            <a:r>
              <a:rPr lang="ru-RU" sz="1700" b="1" dirty="0">
                <a:latin typeface="Arial" charset="0"/>
              </a:rPr>
              <a:t>28,2%</a:t>
            </a:r>
            <a:r>
              <a:rPr lang="ru-RU" sz="1700" dirty="0">
                <a:latin typeface="Arial" charset="0"/>
              </a:rPr>
              <a:t>;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sz="1700" dirty="0">
                <a:latin typeface="Arial" charset="0"/>
              </a:rPr>
              <a:t>не имеющие профессии, специальности – </a:t>
            </a:r>
            <a:r>
              <a:rPr lang="ru-RU" sz="1700" b="1" dirty="0">
                <a:latin typeface="Arial" charset="0"/>
              </a:rPr>
              <a:t>14,9%</a:t>
            </a:r>
            <a:r>
              <a:rPr lang="ru-RU" sz="1700" dirty="0">
                <a:latin typeface="Arial" charset="0"/>
              </a:rPr>
              <a:t>;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sz="1700" dirty="0">
                <a:latin typeface="Arial" charset="0"/>
              </a:rPr>
              <a:t>впервые ищущие работу – </a:t>
            </a:r>
            <a:r>
              <a:rPr lang="ru-RU" sz="1700" b="1" dirty="0">
                <a:latin typeface="Arial" charset="0"/>
              </a:rPr>
              <a:t>14,6%</a:t>
            </a:r>
            <a:r>
              <a:rPr lang="ru-RU" sz="1700" dirty="0">
                <a:latin typeface="Arial" charset="0"/>
              </a:rPr>
              <a:t>;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sz="1700" dirty="0">
                <a:latin typeface="Arial" charset="0"/>
              </a:rPr>
              <a:t>имеющие длительный (более года) перерыв в работе</a:t>
            </a:r>
            <a:r>
              <a:rPr lang="ru-RU" sz="1700" b="1" dirty="0">
                <a:latin typeface="Arial" charset="0"/>
              </a:rPr>
              <a:t> </a:t>
            </a:r>
            <a:r>
              <a:rPr lang="ru-RU" sz="1700" dirty="0">
                <a:latin typeface="Arial" charset="0"/>
              </a:rPr>
              <a:t>– </a:t>
            </a:r>
            <a:r>
              <a:rPr lang="ru-RU" sz="1700" b="1" dirty="0">
                <a:latin typeface="Arial" charset="0"/>
              </a:rPr>
              <a:t>27,0%;</a:t>
            </a:r>
            <a:endParaRPr lang="ru-RU" sz="1700" dirty="0">
              <a:latin typeface="Arial" charset="0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ru-RU" sz="1700" dirty="0">
                <a:latin typeface="Arial" charset="0"/>
              </a:rPr>
              <a:t>инвалиды – </a:t>
            </a:r>
            <a:r>
              <a:rPr lang="ru-RU" sz="1700" b="1" dirty="0">
                <a:latin typeface="Arial" charset="0"/>
              </a:rPr>
              <a:t>1,3%.</a:t>
            </a:r>
            <a:endParaRPr lang="ru-RU" sz="1700" dirty="0">
              <a:latin typeface="Arial" charset="0"/>
            </a:endParaRPr>
          </a:p>
          <a:p>
            <a:pPr>
              <a:defRPr/>
            </a:pPr>
            <a:endParaRPr lang="ru-RU" sz="2000" dirty="0">
              <a:latin typeface="Arial" charset="0"/>
            </a:endParaRPr>
          </a:p>
          <a:p>
            <a:pPr>
              <a:defRPr/>
            </a:pPr>
            <a:r>
              <a:rPr lang="ru-RU" sz="2000" dirty="0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9299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10231-CB90-48BD-946A-A916EC805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44" y="128941"/>
            <a:ext cx="11571112" cy="98866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Динамика численности безработных граждан, </a:t>
            </a:r>
            <a:b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зарегистрированных в ЦЗН г.Норильска за 2018-2021 гг. </a:t>
            </a:r>
            <a:b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(на начало отчетного периода)</a:t>
            </a:r>
            <a:endParaRPr lang="ru-RU" sz="2200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8D4EFFC-F0A8-4305-AC6B-757DC889A9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4869344"/>
              </p:ext>
            </p:extLst>
          </p:nvPr>
        </p:nvGraphicFramePr>
        <p:xfrm>
          <a:off x="158044" y="1247422"/>
          <a:ext cx="11421057" cy="5322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7218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DDA5AF-4272-439C-9CFE-3FD783B7F9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63" t="13827" r="9811" b="14074"/>
          <a:stretch/>
        </p:blipFill>
        <p:spPr>
          <a:xfrm>
            <a:off x="372533" y="0"/>
            <a:ext cx="111082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02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BFCAD0-A3E5-41CA-8225-5EB74BB954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19" t="22223" r="30371" b="15555"/>
          <a:stretch/>
        </p:blipFill>
        <p:spPr>
          <a:xfrm>
            <a:off x="1196622" y="0"/>
            <a:ext cx="9053778" cy="687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19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802915"/>
              </p:ext>
            </p:extLst>
          </p:nvPr>
        </p:nvGraphicFramePr>
        <p:xfrm>
          <a:off x="733778" y="3744"/>
          <a:ext cx="9934223" cy="923925"/>
        </p:xfrm>
        <a:graphic>
          <a:graphicData uri="http://schemas.openxmlformats.org/drawingml/2006/table">
            <a:tbl>
              <a:tblPr/>
              <a:tblGrid>
                <a:gridCol w="9934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703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СПРОС работодателей МО</a:t>
                      </a:r>
                      <a:r>
                        <a:rPr lang="ru-RU" sz="2000" b="1" baseline="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</a:t>
                      </a:r>
                      <a:r>
                        <a:rPr lang="ru-RU" sz="2000" b="1" i="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Норильск на рабочую силу на 01.03.2021 г. </a:t>
                      </a:r>
                      <a:br>
                        <a:rPr lang="ru-RU" sz="2000" i="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000" b="1" i="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– 4 645 вакансий</a:t>
                      </a:r>
                      <a:br>
                        <a:rPr lang="ru-RU" sz="2000" i="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2000" b="1" i="0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Профессии рабочих – 3 074 вакансии (66,2 %)</a:t>
                      </a:r>
                      <a:endParaRPr lang="ru-RU" sz="2000" b="1" i="0" u="none" strike="noStrike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F5CE2C5-9517-4E14-B422-0CC93E78A3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574704"/>
              </p:ext>
            </p:extLst>
          </p:nvPr>
        </p:nvGraphicFramePr>
        <p:xfrm>
          <a:off x="485422" y="862563"/>
          <a:ext cx="10385777" cy="5961582"/>
        </p:xfrm>
        <a:graphic>
          <a:graphicData uri="http://schemas.openxmlformats.org/drawingml/2006/table">
            <a:tbl>
              <a:tblPr/>
              <a:tblGrid>
                <a:gridCol w="420479">
                  <a:extLst>
                    <a:ext uri="{9D8B030D-6E8A-4147-A177-3AD203B41FA5}">
                      <a16:colId xmlns:a16="http://schemas.microsoft.com/office/drawing/2014/main" val="3098873685"/>
                    </a:ext>
                  </a:extLst>
                </a:gridCol>
                <a:gridCol w="6925885">
                  <a:extLst>
                    <a:ext uri="{9D8B030D-6E8A-4147-A177-3AD203B41FA5}">
                      <a16:colId xmlns:a16="http://schemas.microsoft.com/office/drawing/2014/main" val="1377450795"/>
                    </a:ext>
                  </a:extLst>
                </a:gridCol>
                <a:gridCol w="1286024">
                  <a:extLst>
                    <a:ext uri="{9D8B030D-6E8A-4147-A177-3AD203B41FA5}">
                      <a16:colId xmlns:a16="http://schemas.microsoft.com/office/drawing/2014/main" val="3226739781"/>
                    </a:ext>
                  </a:extLst>
                </a:gridCol>
                <a:gridCol w="1753389">
                  <a:extLst>
                    <a:ext uri="{9D8B030D-6E8A-4147-A177-3AD203B41FA5}">
                      <a16:colId xmlns:a16="http://schemas.microsoft.com/office/drawing/2014/main" val="2100487718"/>
                    </a:ext>
                  </a:extLst>
                </a:gridCol>
              </a:tblGrid>
              <a:tr h="5124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Профессия 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Кол-во вакансий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Заработная плата, руб.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0902134"/>
                  </a:ext>
                </a:extLst>
              </a:tr>
              <a:tr h="430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>
                          <a:effectLst/>
                          <a:latin typeface="Times New Roman" panose="02020603050405020304" pitchFamily="18" charset="0"/>
                        </a:rPr>
                        <a:t>Охранник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243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33 260 - 45 000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4145238"/>
                  </a:ext>
                </a:extLst>
              </a:tr>
              <a:tr h="430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Водитель автомобиля (водитель автомобилей всех типов и грузоподъемностей)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206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33 260 - 115 000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6442041"/>
                  </a:ext>
                </a:extLst>
              </a:tr>
              <a:tr h="430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Рабочий сварочного производства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effectLst/>
                          <a:latin typeface="Times New Roman" panose="02020603050405020304" pitchFamily="18" charset="0"/>
                        </a:rPr>
                        <a:t>139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33 260 - 102 879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4960986"/>
                  </a:ext>
                </a:extLst>
              </a:tr>
              <a:tr h="3370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Повар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effectLst/>
                          <a:latin typeface="Times New Roman" panose="02020603050405020304" pitchFamily="18" charset="0"/>
                        </a:rPr>
                        <a:t>96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33 260 - 70 000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32232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>
                          <a:effectLst/>
                          <a:latin typeface="Times New Roman" panose="02020603050405020304" pitchFamily="18" charset="0"/>
                        </a:rPr>
                        <a:t>Водитель автобуса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effectLst/>
                          <a:latin typeface="Times New Roman" panose="02020603050405020304" pitchFamily="18" charset="0"/>
                        </a:rPr>
                        <a:t>92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81 600 - 85 000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4042283"/>
                  </a:ext>
                </a:extLst>
              </a:tr>
              <a:tr h="430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>
                          <a:effectLst/>
                          <a:latin typeface="Times New Roman" panose="02020603050405020304" pitchFamily="18" charset="0"/>
                        </a:rPr>
                        <a:t>Электромонтер по ремонту и обслуживанию электрооборудования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effectLst/>
                          <a:latin typeface="Times New Roman" panose="02020603050405020304" pitchFamily="18" charset="0"/>
                        </a:rPr>
                        <a:t>84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35 000 - 86 382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1152290"/>
                  </a:ext>
                </a:extLst>
              </a:tr>
              <a:tr h="430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Электрослесарь (слесарь) дежурный и по ремонту оборудования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effectLst/>
                          <a:latin typeface="Times New Roman" panose="02020603050405020304" pitchFamily="18" charset="0"/>
                        </a:rPr>
                        <a:t>74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70 000 - 87 900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5649384"/>
                  </a:ext>
                </a:extLst>
              </a:tr>
              <a:tr h="3044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Изолировщик на термоизоляции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63 000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550452"/>
                  </a:ext>
                </a:extLst>
              </a:tr>
              <a:tr h="430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Продавец, кассир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33 260 - 60 000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9457103"/>
                  </a:ext>
                </a:extLst>
              </a:tr>
              <a:tr h="430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Газорезчик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52 000 - 90 000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0661"/>
                  </a:ext>
                </a:extLst>
              </a:tr>
              <a:tr h="87123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Бармен, буфетчик, грузчик, дворник, дорожный рабочий, комплектовщик, кондуктор, мойщик посуды, официант, подсобный рабочий, рабочий по комплексному обслуживанию и ремонту зданий, сторож (вахтер), уборщик производственных и служебных помещений, уборщик территорий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286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33 260 - 91 500</a:t>
                      </a:r>
                    </a:p>
                  </a:txBody>
                  <a:tcPr marL="8155" marR="8155" marT="81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3887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76193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690326"/>
              </p:ext>
            </p:extLst>
          </p:nvPr>
        </p:nvGraphicFramePr>
        <p:xfrm>
          <a:off x="462846" y="188641"/>
          <a:ext cx="10216988" cy="314325"/>
        </p:xfrm>
        <a:graphic>
          <a:graphicData uri="http://schemas.openxmlformats.org/drawingml/2006/table">
            <a:tbl>
              <a:tblPr/>
              <a:tblGrid>
                <a:gridCol w="10216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99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C00000"/>
                          </a:solidFill>
                          <a:latin typeface="Times New Roman"/>
                        </a:rPr>
                        <a:t> Профессии служащих, специалистов – 1 571 вакансия (33,8 %)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374DE002-6D44-4D69-8951-A8A23A4EBF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28010"/>
              </p:ext>
            </p:extLst>
          </p:nvPr>
        </p:nvGraphicFramePr>
        <p:xfrm>
          <a:off x="462845" y="555439"/>
          <a:ext cx="9448801" cy="6215691"/>
        </p:xfrm>
        <a:graphic>
          <a:graphicData uri="http://schemas.openxmlformats.org/drawingml/2006/table">
            <a:tbl>
              <a:tblPr/>
              <a:tblGrid>
                <a:gridCol w="411444">
                  <a:extLst>
                    <a:ext uri="{9D8B030D-6E8A-4147-A177-3AD203B41FA5}">
                      <a16:colId xmlns:a16="http://schemas.microsoft.com/office/drawing/2014/main" val="384444186"/>
                    </a:ext>
                  </a:extLst>
                </a:gridCol>
                <a:gridCol w="6156109">
                  <a:extLst>
                    <a:ext uri="{9D8B030D-6E8A-4147-A177-3AD203B41FA5}">
                      <a16:colId xmlns:a16="http://schemas.microsoft.com/office/drawing/2014/main" val="2599229107"/>
                    </a:ext>
                  </a:extLst>
                </a:gridCol>
                <a:gridCol w="985132">
                  <a:extLst>
                    <a:ext uri="{9D8B030D-6E8A-4147-A177-3AD203B41FA5}">
                      <a16:colId xmlns:a16="http://schemas.microsoft.com/office/drawing/2014/main" val="3428015457"/>
                    </a:ext>
                  </a:extLst>
                </a:gridCol>
                <a:gridCol w="1896116">
                  <a:extLst>
                    <a:ext uri="{9D8B030D-6E8A-4147-A177-3AD203B41FA5}">
                      <a16:colId xmlns:a16="http://schemas.microsoft.com/office/drawing/2014/main" val="2003647624"/>
                    </a:ext>
                  </a:extLst>
                </a:gridCol>
              </a:tblGrid>
              <a:tr h="5693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Профессия 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Кол-во вакансий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/>
                          <a:latin typeface="Times New Roman" panose="02020603050405020304" pitchFamily="18" charset="0"/>
                        </a:rPr>
                        <a:t>Заработная плата, руб.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3081309"/>
                  </a:ext>
                </a:extLst>
              </a:tr>
              <a:tr h="6107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Врач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effectLst/>
                          <a:latin typeface="Times New Roman" panose="02020603050405020304" pitchFamily="18" charset="0"/>
                        </a:rPr>
                        <a:t>260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37 000 - 150 000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456129"/>
                  </a:ext>
                </a:extLst>
              </a:tr>
              <a:tr h="4782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Медицинская сестра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35 000 - 60 000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6393319"/>
                  </a:ext>
                </a:extLst>
              </a:tr>
              <a:tr h="8564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Специалист сферы строительства (инженер, производитель работ (прораб), мастер, директор по капитальному строительству)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55 000 - 300 000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6188292"/>
                  </a:ext>
                </a:extLst>
              </a:tr>
              <a:tr h="4782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Бухгалтер (в </a:t>
                      </a:r>
                      <a:r>
                        <a:rPr lang="ru-RU" sz="1800" b="1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т.ч</a:t>
                      </a:r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. главный бухгалтер)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33 260 - 120 000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18388"/>
                  </a:ext>
                </a:extLst>
              </a:tr>
              <a:tr h="5737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Учитель средней школы (русский язык и литература, математика, химия, иностранный язык, география, физика)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33 260 - 80 000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916934"/>
                  </a:ext>
                </a:extLst>
              </a:tr>
              <a:tr h="4782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Инженер по охране труда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35 000 - 166 000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763151"/>
                  </a:ext>
                </a:extLst>
              </a:tr>
              <a:tr h="4782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Экономист (в </a:t>
                      </a:r>
                      <a:r>
                        <a:rPr lang="ru-RU" sz="1800" b="1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т.ч</a:t>
                      </a:r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. начальник отдела)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33 260 - 153 000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5438219"/>
                  </a:ext>
                </a:extLst>
              </a:tr>
              <a:tr h="4782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Инженер-программист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35 000 - 111 000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711894"/>
                  </a:ext>
                </a:extLst>
              </a:tr>
              <a:tr h="4782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>
                          <a:effectLst/>
                          <a:latin typeface="Times New Roman" panose="02020603050405020304" pitchFamily="18" charset="0"/>
                        </a:rPr>
                        <a:t>Юрисконсульт (в т.ч. начальник отдела)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33 260 - 114 000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024246"/>
                  </a:ext>
                </a:extLst>
              </a:tr>
              <a:tr h="4782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Инженер-энергетик (в </a:t>
                      </a:r>
                      <a:r>
                        <a:rPr lang="ru-RU" sz="1800" b="1" i="0" u="none" strike="noStrike" dirty="0" err="1">
                          <a:effectLst/>
                          <a:latin typeface="Times New Roman" panose="02020603050405020304" pitchFamily="18" charset="0"/>
                        </a:rPr>
                        <a:t>т.ч</a:t>
                      </a:r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. главный энергетик)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51 000 - 130 000</a:t>
                      </a:r>
                    </a:p>
                  </a:txBody>
                  <a:tcPr marL="8270" marR="8270" marT="8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737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722728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>
            <a:extLst>
              <a:ext uri="{FF2B5EF4-FFF2-40B4-BE49-F238E27FC236}">
                <a16:creationId xmlns:a16="http://schemas.microsoft.com/office/drawing/2014/main" id="{CA7CC1E3-CAD4-4911-98BA-39155800D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115" y="248008"/>
            <a:ext cx="7643813" cy="785813"/>
          </a:xfrm>
        </p:spPr>
        <p:txBody>
          <a:bodyPr/>
          <a:lstStyle/>
          <a:p>
            <a:pPr algn="ctr" eaLnBrk="1" hangingPunct="1"/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наиболее востребованных рабочих профессий </a:t>
            </a:r>
            <a:b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предприятиях группы «Норильский никель»</a:t>
            </a: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07F600BA-0B3B-4734-B8FB-BA5762A99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465" y="1165754"/>
            <a:ext cx="7810148" cy="592931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горнорабочий на геологических работах;  </a:t>
            </a: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горнорабочий очистного забоя;</a:t>
            </a: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машинист бульдозера;</a:t>
            </a: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машинист крана (крановщик);</a:t>
            </a: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машинист тепловоза;</a:t>
            </a: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монтажник по монтажу стальных и железобетонных конструкций;</a:t>
            </a: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слесарь-ремонтник;</a:t>
            </a: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слесарь дежурный и по ремонту оборудования;</a:t>
            </a: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станочник широкого профиля;</a:t>
            </a: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электрогазосварщик;</a:t>
            </a: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электромонтер по ремонту аппаратуры релейной защиты и автоматики;</a:t>
            </a: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электромонтер по ремонту и обслуживанию электрооборудования;</a:t>
            </a:r>
          </a:p>
          <a:p>
            <a:pPr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электрослесарь по обслуживанию и ремонту оборудования.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B935350-5245-4723-BE10-3F49EB769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561B0A9-CE89-43DB-94A0-5F59DE1CF66B}" type="slidenum">
              <a:rPr lang="ru-RU" altLang="ru-RU">
                <a:solidFill>
                  <a:srgbClr val="898989"/>
                </a:solidFill>
              </a:rPr>
              <a:pPr eaLnBrk="1" hangingPunct="1"/>
              <a:t>8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24583" name="Рисунок 7">
            <a:extLst>
              <a:ext uri="{FF2B5EF4-FFF2-40B4-BE49-F238E27FC236}">
                <a16:creationId xmlns:a16="http://schemas.microsoft.com/office/drawing/2014/main" id="{87CECF18-934F-44E5-BA6D-7925272F8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88" y="282222"/>
            <a:ext cx="1045922" cy="50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400BEFF-DC20-4A41-835C-928429ACF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613" y="1033821"/>
            <a:ext cx="2932821" cy="19356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8EE9C17-1769-419E-94D8-16E5447F7C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896" y="3548987"/>
            <a:ext cx="1905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6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>
            <a:extLst>
              <a:ext uri="{FF2B5EF4-FFF2-40B4-BE49-F238E27FC236}">
                <a16:creationId xmlns:a16="http://schemas.microsoft.com/office/drawing/2014/main" id="{8A35C394-49AC-49D5-91C1-DB1B51A2F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781" y="122053"/>
            <a:ext cx="8072437" cy="1000125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Перечень наиболее востребованных специальностей и должностей </a:t>
            </a:r>
            <a:b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предприятиях группы «Норильский никель»</a:t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38B9105C-6BDF-45EF-8685-92CE6D9229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6914745"/>
              </p:ext>
            </p:extLst>
          </p:nvPr>
        </p:nvGraphicFramePr>
        <p:xfrm>
          <a:off x="598310" y="850195"/>
          <a:ext cx="9347201" cy="59825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9637">
                  <a:extLst>
                    <a:ext uri="{9D8B030D-6E8A-4147-A177-3AD203B41FA5}">
                      <a16:colId xmlns:a16="http://schemas.microsoft.com/office/drawing/2014/main" val="819098861"/>
                    </a:ext>
                  </a:extLst>
                </a:gridCol>
                <a:gridCol w="6862255">
                  <a:extLst>
                    <a:ext uri="{9D8B030D-6E8A-4147-A177-3AD203B41FA5}">
                      <a16:colId xmlns:a16="http://schemas.microsoft.com/office/drawing/2014/main" val="576246122"/>
                    </a:ext>
                  </a:extLst>
                </a:gridCol>
                <a:gridCol w="1975309">
                  <a:extLst>
                    <a:ext uri="{9D8B030D-6E8A-4147-A177-3AD203B41FA5}">
                      <a16:colId xmlns:a16="http://schemas.microsoft.com/office/drawing/2014/main" val="3244255177"/>
                    </a:ext>
                  </a:extLst>
                </a:gridCol>
              </a:tblGrid>
              <a:tr h="5335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направлений подготовки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образования*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34569553"/>
                  </a:ext>
                </a:extLst>
              </a:tr>
              <a:tr h="533575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Геологическая съемка, поиск и разведка месторождений полезных ископаемых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5681777"/>
                  </a:ext>
                </a:extLst>
              </a:tr>
              <a:tr h="266788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Горные машины и оборудование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5626498"/>
                  </a:ext>
                </a:extLst>
              </a:tr>
              <a:tr h="266788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Подземная разработка рудных месторождений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ВО, СПО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87723090"/>
                  </a:ext>
                </a:extLst>
              </a:tr>
              <a:tr h="266788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Маркшейдерское дело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42851159"/>
                  </a:ext>
                </a:extLst>
              </a:tr>
              <a:tr h="266788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Обогащение полезных ископаемых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ВО, СПО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265186"/>
                  </a:ext>
                </a:extLst>
              </a:tr>
              <a:tr h="266788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Металлургия цветных металлов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ВО, СПО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2166623"/>
                  </a:ext>
                </a:extLst>
              </a:tr>
              <a:tr h="266788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Шахтное и подземное строительство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ВО, СПО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33511231"/>
                  </a:ext>
                </a:extLst>
              </a:tr>
              <a:tr h="266788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Электрификация и автоматизация горного производства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ВО, СПО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3229615"/>
                  </a:ext>
                </a:extLst>
              </a:tr>
              <a:tr h="266788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Электрические тепловые станции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ВО, СПО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6955814"/>
                  </a:ext>
                </a:extLst>
              </a:tr>
              <a:tr h="266788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Электроэнергетика и электротехника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ВО, СПО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04193903"/>
                  </a:ext>
                </a:extLst>
              </a:tr>
              <a:tr h="533575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Электропривод и автоматика промышленных установок и технологических комплексов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ВО, СПО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5745178"/>
                  </a:ext>
                </a:extLst>
              </a:tr>
              <a:tr h="266788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Гидротехническое строительство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48944374"/>
                  </a:ext>
                </a:extLst>
              </a:tr>
              <a:tr h="266788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Электроснабжение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ВО, СПО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4988752"/>
                  </a:ext>
                </a:extLst>
              </a:tr>
              <a:tr h="368753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Вакуумная и компрессорная техника физических установок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4139978"/>
                  </a:ext>
                </a:extLst>
              </a:tr>
              <a:tr h="416812">
                <a:tc>
                  <a:txBody>
                    <a:bodyPr/>
                    <a:lstStyle/>
                    <a:p>
                      <a:pPr marL="21590"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Химическая технология тугоплавких и силикатных материалов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1642081"/>
                  </a:ext>
                </a:extLst>
              </a:tr>
              <a:tr h="533575">
                <a:tc gridSpan="3"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*ВО – высшее образование; СПО – среднее профессиональное образование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21590"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5469020"/>
                  </a:ext>
                </a:extLst>
              </a:tr>
            </a:tbl>
          </a:graphicData>
        </a:graphic>
      </p:graphicFrame>
      <p:pic>
        <p:nvPicPr>
          <p:cNvPr id="25605" name="Рисунок 4">
            <a:extLst>
              <a:ext uri="{FF2B5EF4-FFF2-40B4-BE49-F238E27FC236}">
                <a16:creationId xmlns:a16="http://schemas.microsoft.com/office/drawing/2014/main" id="{98303B19-16D2-4911-8F87-234FE508D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3" y="183440"/>
            <a:ext cx="1238252" cy="57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F9F612-4CB5-44B8-8EB9-4ECE9D9A74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199" y="2225717"/>
            <a:ext cx="2516067" cy="311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87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820BD2-D0FF-4150-AFC1-0FCCDA9C4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56" y="11288"/>
            <a:ext cx="11469511" cy="555978"/>
          </a:xfrm>
        </p:spPr>
        <p:txBody>
          <a:bodyPr>
            <a:noAutofit/>
          </a:bodyPr>
          <a:lstStyle/>
          <a:p>
            <a:pPr algn="ctr" fontAlgn="b">
              <a:spcBef>
                <a:spcPts val="0"/>
              </a:spcBef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основных ВУЗов РФ, сотрудничающих с ЗФ ПАО «ГМК «Норильский никель» </a:t>
            </a:r>
            <a:b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программы «Профессиональный старт»* </a:t>
            </a:r>
            <a:b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2FBBB2A4-0C2B-4A57-9CD1-F8D6D36F78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356261"/>
              </p:ext>
            </p:extLst>
          </p:nvPr>
        </p:nvGraphicFramePr>
        <p:xfrm>
          <a:off x="880533" y="707330"/>
          <a:ext cx="10397065" cy="4843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229">
                  <a:extLst>
                    <a:ext uri="{9D8B030D-6E8A-4147-A177-3AD203B41FA5}">
                      <a16:colId xmlns:a16="http://schemas.microsoft.com/office/drawing/2014/main" val="808461333"/>
                    </a:ext>
                  </a:extLst>
                </a:gridCol>
                <a:gridCol w="8411824">
                  <a:extLst>
                    <a:ext uri="{9D8B030D-6E8A-4147-A177-3AD203B41FA5}">
                      <a16:colId xmlns:a16="http://schemas.microsoft.com/office/drawing/2014/main" val="4107530242"/>
                    </a:ext>
                  </a:extLst>
                </a:gridCol>
                <a:gridCol w="1578012">
                  <a:extLst>
                    <a:ext uri="{9D8B030D-6E8A-4147-A177-3AD203B41FA5}">
                      <a16:colId xmlns:a16="http://schemas.microsoft.com/office/drawing/2014/main" val="840413170"/>
                    </a:ext>
                  </a:extLst>
                </a:gridCol>
              </a:tblGrid>
              <a:tr h="5010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ВУЗ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Город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065553"/>
                  </a:ext>
                </a:extLst>
              </a:tr>
              <a:tr h="297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Норильский государственный индустриальный институт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Норильск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2874993"/>
                  </a:ext>
                </a:extLst>
              </a:tr>
              <a:tr h="36729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Институт металлургии и материаловедения, Сибирский федеральный университет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Красноярск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818240"/>
                  </a:ext>
                </a:extLst>
              </a:tr>
              <a:tr h="2971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Политехнический институт, Сибирский федеральный университет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Красноярск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968624"/>
                  </a:ext>
                </a:extLst>
              </a:tr>
              <a:tr h="370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Институт горного дела, геологии и геотехнологий, Сибирский федеральный университет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Красноярск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9019961"/>
                  </a:ext>
                </a:extLst>
              </a:tr>
              <a:tr h="2971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Саяно-Шушенский филиал, Сибирский федеральный университет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Саяногорск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663364"/>
                  </a:ext>
                </a:extLst>
              </a:tr>
              <a:tr h="336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исследовательский Иркутский государственный технический университет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Иркутск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6365363"/>
                  </a:ext>
                </a:extLst>
              </a:tr>
              <a:tr h="297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Сибирский государственный индустриальный университет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Новокузнецк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690656"/>
                  </a:ext>
                </a:extLst>
              </a:tr>
              <a:tr h="297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Санкт-Петербургский "Горный" университет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Санкт-Петербург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433522"/>
                  </a:ext>
                </a:extLst>
              </a:tr>
              <a:tr h="297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Забайкальский государственный университет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Чита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723249"/>
                  </a:ext>
                </a:extLst>
              </a:tr>
              <a:tr h="297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Национальный исследовательский Томский государственный университет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Томск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86141"/>
                  </a:ext>
                </a:extLst>
              </a:tr>
              <a:tr h="297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Новосибирская государственная академия водного транспорта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Новосибирск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9203711"/>
                  </a:ext>
                </a:extLst>
              </a:tr>
              <a:tr h="297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Уральский государственный горный университет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Екатеринбург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0892287"/>
                  </a:ext>
                </a:extLst>
              </a:tr>
              <a:tr h="297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Санкт-Петербургский политехнический университет им. Петра Великого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Санкт-Петербург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7959275"/>
                  </a:ext>
                </a:extLst>
              </a:tr>
              <a:tr h="2971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Московский институт стали и сплавов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Москва</a:t>
                      </a:r>
                    </a:p>
                  </a:txBody>
                  <a:tcPr marL="3658" marR="3658" marT="36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277625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30DD11-DBD5-4106-87ED-51B099C92423}"/>
              </a:ext>
            </a:extLst>
          </p:cNvPr>
          <p:cNvSpPr/>
          <p:nvPr/>
        </p:nvSpPr>
        <p:spPr>
          <a:xfrm>
            <a:off x="372533" y="5550505"/>
            <a:ext cx="118194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*Программа «Профессиональный старт» –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привлечение, отбор студентов начиная с 3 курса, получающих высшее образование, для прохождения производственной практики на предприятиях Группы компаний «Норильский никель». 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успешном прохождении аттестации по результатам производственной практики, со студентом может быть заключен договор о целевой подготовке, гарантирующий трудоустройство при соблюдении условий договора.</a:t>
            </a:r>
          </a:p>
        </p:txBody>
      </p:sp>
    </p:spTree>
    <p:extLst>
      <p:ext uri="{BB962C8B-B14F-4D97-AF65-F5344CB8AC3E}">
        <p14:creationId xmlns:p14="http://schemas.microsoft.com/office/powerpoint/2010/main" val="798440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3">
            <a:extLst>
              <a:ext uri="{FF2B5EF4-FFF2-40B4-BE49-F238E27FC236}">
                <a16:creationId xmlns:a16="http://schemas.microsoft.com/office/drawing/2014/main" id="{D632A842-2FF9-4947-A08E-7B9EE14ACE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F53560E-44D8-47AC-94AA-40CB2BE3A4D9}" type="slidenum">
              <a:rPr lang="ru-RU" altLang="ru-RU" smtClean="0">
                <a:solidFill>
                  <a:srgbClr val="045C75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altLang="ru-RU">
              <a:solidFill>
                <a:srgbClr val="045C75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8435" name="Объект 4">
            <a:hlinkClick r:id="" action="ppaction://ole?verb=0"/>
            <a:extLst>
              <a:ext uri="{FF2B5EF4-FFF2-40B4-BE49-F238E27FC236}">
                <a16:creationId xmlns:a16="http://schemas.microsoft.com/office/drawing/2014/main" id="{82F14FDD-7234-4F0F-8A49-C05307E206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4762500" imgH="2976563" progId="PowerPoint.Show.12">
                  <p:embed/>
                </p:oleObj>
              </mc:Choice>
              <mc:Fallback>
                <p:oleObj name="Presentation" r:id="rId2" imgW="4762500" imgH="2976563" progId="PowerPoint.Show.12">
                  <p:embed/>
                  <p:pic>
                    <p:nvPicPr>
                      <p:cNvPr id="18435" name="Объект 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2F14FDD-7234-4F0F-8A49-C05307E206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0257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3">
            <a:extLst>
              <a:ext uri="{FF2B5EF4-FFF2-40B4-BE49-F238E27FC236}">
                <a16:creationId xmlns:a16="http://schemas.microsoft.com/office/drawing/2014/main" id="{A88A6B5A-1CDB-4AC3-9FE5-C087DD7813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8B5AB5-B12F-4584-8995-93C8FF11F1AB}" type="slidenum">
              <a:rPr lang="ru-RU" altLang="ru-RU" smtClean="0">
                <a:solidFill>
                  <a:srgbClr val="045C75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altLang="ru-RU">
              <a:solidFill>
                <a:srgbClr val="045C75"/>
              </a:solidFill>
              <a:latin typeface="Arial" panose="020B0604020202020204" pitchFamily="34" charset="0"/>
            </a:endParaRPr>
          </a:p>
        </p:txBody>
      </p:sp>
      <p:pic>
        <p:nvPicPr>
          <p:cNvPr id="19459" name="Рисунок 5">
            <a:extLst>
              <a:ext uri="{FF2B5EF4-FFF2-40B4-BE49-F238E27FC236}">
                <a16:creationId xmlns:a16="http://schemas.microsoft.com/office/drawing/2014/main" id="{C6B49BB0-958C-47E6-B7D0-8BCCF34BB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512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0C672F5-80C0-4F52-AB24-2A36A5D90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2689" y="142876"/>
            <a:ext cx="78200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Формула выбора профессии </a:t>
            </a:r>
          </a:p>
        </p:txBody>
      </p:sp>
      <p:sp>
        <p:nvSpPr>
          <p:cNvPr id="15363" name="Oval 3">
            <a:extLst>
              <a:ext uri="{FF2B5EF4-FFF2-40B4-BE49-F238E27FC236}">
                <a16:creationId xmlns:a16="http://schemas.microsoft.com/office/drawing/2014/main" id="{ADE82FE6-2B90-433A-9C24-7328868F5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188" y="1000126"/>
            <a:ext cx="3429000" cy="3286125"/>
          </a:xfrm>
          <a:prstGeom prst="ellipse">
            <a:avLst/>
          </a:prstGeom>
          <a:solidFill>
            <a:srgbClr val="FFFF99">
              <a:alpha val="49019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b="1" i="1">
                <a:latin typeface="Arial" panose="020B0604020202020204" pitchFamily="34" charset="0"/>
                <a:cs typeface="Times New Roman" panose="02020603050405020304" pitchFamily="18" charset="0"/>
              </a:rPr>
              <a:t>ХОЧУ</a:t>
            </a:r>
          </a:p>
          <a:p>
            <a:pPr algn="ctr" eaLnBrk="1" hangingPunct="1"/>
            <a:r>
              <a:rPr lang="ru-RU" altLang="ru-RU" sz="1400" b="1" i="1">
                <a:latin typeface="Arial" panose="020B0604020202020204" pitchFamily="34" charset="0"/>
                <a:cs typeface="Times New Roman" panose="02020603050405020304" pitchFamily="18" charset="0"/>
              </a:rPr>
              <a:t>Сфера желаемого - </a:t>
            </a:r>
          </a:p>
          <a:p>
            <a:pPr algn="ctr" eaLnBrk="1" hangingPunct="1"/>
            <a:r>
              <a:rPr lang="ru-RU" altLang="ru-RU" sz="1400" b="1" i="1">
                <a:latin typeface="Arial" panose="020B0604020202020204" pitchFamily="34" charset="0"/>
                <a:cs typeface="Times New Roman" panose="02020603050405020304" pitchFamily="18" charset="0"/>
              </a:rPr>
              <a:t>то, чем бы хотелось ежедневно заниматься на рабочем месте.</a:t>
            </a:r>
          </a:p>
        </p:txBody>
      </p:sp>
      <p:sp>
        <p:nvSpPr>
          <p:cNvPr id="15364" name="Oval 4">
            <a:extLst>
              <a:ext uri="{FF2B5EF4-FFF2-40B4-BE49-F238E27FC236}">
                <a16:creationId xmlns:a16="http://schemas.microsoft.com/office/drawing/2014/main" id="{30DFEDBD-83BF-48A7-8A1F-AA3E1163D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0" y="1071564"/>
            <a:ext cx="3429000" cy="3286125"/>
          </a:xfrm>
          <a:prstGeom prst="ellipse">
            <a:avLst/>
          </a:prstGeom>
          <a:solidFill>
            <a:srgbClr val="993366">
              <a:alpha val="50195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800" b="1" i="1">
                <a:latin typeface="Arial" panose="020B0604020202020204" pitchFamily="34" charset="0"/>
              </a:rPr>
              <a:t>МОГУ</a:t>
            </a:r>
          </a:p>
          <a:p>
            <a:pPr algn="ctr" eaLnBrk="1" hangingPunct="1"/>
            <a:r>
              <a:rPr lang="ru-RU" altLang="ru-RU" sz="1400" b="1" i="1">
                <a:latin typeface="Arial" panose="020B0604020202020204" pitchFamily="34" charset="0"/>
              </a:rPr>
              <a:t>Реальные навыки, знания, умения, состояние здоровья.</a:t>
            </a:r>
          </a:p>
        </p:txBody>
      </p:sp>
      <p:sp>
        <p:nvSpPr>
          <p:cNvPr id="15365" name="Oval 5">
            <a:extLst>
              <a:ext uri="{FF2B5EF4-FFF2-40B4-BE49-F238E27FC236}">
                <a16:creationId xmlns:a16="http://schemas.microsoft.com/office/drawing/2014/main" id="{777454F5-3C20-41A0-ABBE-99BAD4B2D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500" y="2500314"/>
            <a:ext cx="3429000" cy="3286125"/>
          </a:xfrm>
          <a:prstGeom prst="ellipse">
            <a:avLst/>
          </a:prstGeom>
          <a:solidFill>
            <a:srgbClr val="00CCFF">
              <a:alpha val="50195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ru-RU" altLang="ru-RU" sz="2800" b="1" i="1">
              <a:latin typeface="Arial" panose="020B0604020202020204" pitchFamily="34" charset="0"/>
            </a:endParaRPr>
          </a:p>
          <a:p>
            <a:pPr algn="ctr" eaLnBrk="1" hangingPunct="1"/>
            <a:r>
              <a:rPr lang="ru-RU" altLang="ru-RU" sz="2800" b="1" i="1">
                <a:latin typeface="Arial" panose="020B0604020202020204" pitchFamily="34" charset="0"/>
              </a:rPr>
              <a:t>НАДО</a:t>
            </a:r>
          </a:p>
          <a:p>
            <a:pPr algn="ctr" eaLnBrk="1" hangingPunct="1"/>
            <a:r>
              <a:rPr lang="ru-RU" altLang="ru-RU" sz="1400" b="1" i="1">
                <a:latin typeface="Arial" panose="020B0604020202020204" pitchFamily="34" charset="0"/>
              </a:rPr>
              <a:t>Потребности общества – то, из чего складывается современный рынок труда. Востребованность профессии.</a:t>
            </a:r>
          </a:p>
        </p:txBody>
      </p:sp>
      <p:sp>
        <p:nvSpPr>
          <p:cNvPr id="6150" name="Прямоугольник 8">
            <a:extLst>
              <a:ext uri="{FF2B5EF4-FFF2-40B4-BE49-F238E27FC236}">
                <a16:creationId xmlns:a16="http://schemas.microsoft.com/office/drawing/2014/main" id="{45F11D9A-06F9-4FC7-985D-82CB6699A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188" y="5786439"/>
            <a:ext cx="85010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8097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ru-RU" altLang="ru-RU" b="1">
                <a:latin typeface="Arial" panose="020B0604020202020204" pitchFamily="34" charset="0"/>
                <a:cs typeface="Times New Roman" panose="02020603050405020304" pitchFamily="18" charset="0"/>
              </a:rPr>
              <a:t>Совершая профессиональный выбор, стоит опереться на данную формулу, профессия должна быть интересна, посильна и востребована на рынке труда. </a:t>
            </a:r>
            <a:endParaRPr lang="ru-RU" altLang="ru-RU" b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2190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animBg="1" autoUpdateAnimBg="0"/>
      <p:bldP spid="15364" grpId="0" animBg="1" autoUpdateAnimBg="0"/>
      <p:bldP spid="15365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>
            <a:extLst>
              <a:ext uri="{FF2B5EF4-FFF2-40B4-BE49-F238E27FC236}">
                <a16:creationId xmlns:a16="http://schemas.microsoft.com/office/drawing/2014/main" id="{03A63EEE-3156-4EC9-BBEC-B3580498BB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500063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b="1"/>
              <a:t>Типичные ошибки при выборе профессии, совершаемые выпускниками:</a:t>
            </a:r>
            <a:endParaRPr lang="ru-RU" altLang="ru-RU"/>
          </a:p>
        </p:txBody>
      </p:sp>
      <p:sp>
        <p:nvSpPr>
          <p:cNvPr id="7171" name="Содержимое 2">
            <a:extLst>
              <a:ext uri="{FF2B5EF4-FFF2-40B4-BE49-F238E27FC236}">
                <a16:creationId xmlns:a16="http://schemas.microsoft.com/office/drawing/2014/main" id="{65C2E54A-AF35-46F5-AADE-65B5E3193E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11111" y="2376665"/>
            <a:ext cx="9144000" cy="500062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2400" b="1" dirty="0">
                <a:solidFill>
                  <a:schemeClr val="tx1"/>
                </a:solidFill>
              </a:rPr>
              <a:t>выбор не профессии, а учебного учреждения;</a:t>
            </a:r>
            <a:endParaRPr lang="ru-RU" altLang="ru-RU" sz="2400" dirty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sz="2400" b="1" dirty="0">
                <a:solidFill>
                  <a:schemeClr val="tx1"/>
                </a:solidFill>
              </a:rPr>
              <a:t>увлечение только внешней стороной профессии;</a:t>
            </a:r>
            <a:endParaRPr lang="ru-RU" altLang="ru-RU" sz="2400" dirty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sz="2400" b="1" dirty="0">
                <a:solidFill>
                  <a:schemeClr val="tx1"/>
                </a:solidFill>
              </a:rPr>
              <a:t>выбор под прямым или косвенным влиянием окружающих, друзей;</a:t>
            </a:r>
            <a:endParaRPr lang="ru-RU" altLang="ru-RU" sz="2400" dirty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sz="2400" b="1" dirty="0">
                <a:solidFill>
                  <a:schemeClr val="tx1"/>
                </a:solidFill>
              </a:rPr>
              <a:t>выбор работы по типу «престижная – непрестижная»;</a:t>
            </a:r>
            <a:endParaRPr lang="ru-RU" altLang="ru-RU" sz="2400" dirty="0">
              <a:solidFill>
                <a:schemeClr val="tx1"/>
              </a:solidFill>
            </a:endParaRPr>
          </a:p>
          <a:p>
            <a:pPr eaLnBrk="1" hangingPunct="1"/>
            <a:r>
              <a:rPr lang="ru-RU" altLang="ru-RU" sz="2400" b="1" dirty="0">
                <a:solidFill>
                  <a:schemeClr val="tx1"/>
                </a:solidFill>
              </a:rPr>
              <a:t>неумение разобраться в своих личных качествах (склонностях, способностях).</a:t>
            </a:r>
            <a:endParaRPr lang="ru-RU" altLang="ru-RU" sz="2400" dirty="0">
              <a:solidFill>
                <a:schemeClr val="tx1"/>
              </a:solidFill>
            </a:endParaRPr>
          </a:p>
        </p:txBody>
      </p:sp>
      <p:sp>
        <p:nvSpPr>
          <p:cNvPr id="7172" name="Номер слайда 3">
            <a:extLst>
              <a:ext uri="{FF2B5EF4-FFF2-40B4-BE49-F238E27FC236}">
                <a16:creationId xmlns:a16="http://schemas.microsoft.com/office/drawing/2014/main" id="{F1B116F7-DCAE-48F8-BC80-A1DF10EE20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222D69-C1E4-433E-B4A0-62B3583B88B2}" type="slidenum">
              <a:rPr lang="ru-RU" altLang="ru-RU" sz="1200">
                <a:solidFill>
                  <a:srgbClr val="045C75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altLang="ru-RU" sz="1200">
              <a:solidFill>
                <a:srgbClr val="045C75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99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7971D4DF-DBFC-48E2-A595-EDC1A1E2C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876" y="-164782"/>
            <a:ext cx="8715375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algn="ctr">
              <a:defRPr/>
            </a:pPr>
            <a:endParaRPr lang="ru-RU" sz="2800" b="1" i="1" dirty="0">
              <a:cs typeface="Times New Roman" pitchFamily="18" charset="0"/>
            </a:endParaRPr>
          </a:p>
          <a:p>
            <a:pPr indent="450850" algn="ctr">
              <a:defRPr/>
            </a:pP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Приемы и способы помощи</a:t>
            </a:r>
          </a:p>
          <a:p>
            <a:pPr indent="450850" algn="ctr">
              <a:defRPr/>
            </a:pP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подростку в выборе профессии</a:t>
            </a:r>
          </a:p>
          <a:p>
            <a:pPr indent="450850" algn="just">
              <a:defRPr/>
            </a:pPr>
            <a:endParaRPr lang="ru-RU" sz="2000" dirty="0"/>
          </a:p>
          <a:p>
            <a:pPr indent="450850" algn="just">
              <a:defRPr/>
            </a:pPr>
            <a:r>
              <a:rPr lang="ru-RU" sz="2200" b="1" u="sng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Шаг 1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. Расширяйте знания о профессиональном мире. Чтобы выбирать, нужно знать, из чего выбирать.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ru-RU" sz="2000" dirty="0">
                <a:cs typeface="Times New Roman" pitchFamily="18" charset="0"/>
              </a:rPr>
              <a:t>Одним из интереснейших способов такого познания может стать участие в  различных событиях города и края:  ярмарках образовательных услуг, фестивалях, акциях, форумах профессий, конкурсах и др. Участвуя в подобных мероприятиях, есть возможность не только узнать о существовании каких либо профессий,  но и познакомиться с их представителями. </a:t>
            </a:r>
          </a:p>
          <a:p>
            <a:pPr indent="450850" algn="just">
              <a:defRPr/>
            </a:pPr>
            <a:endParaRPr lang="ru-RU" sz="2000" dirty="0"/>
          </a:p>
          <a:p>
            <a:pPr indent="450850" algn="just">
              <a:defRPr/>
            </a:pPr>
            <a:r>
              <a:rPr lang="ru-RU" sz="2200" b="1" u="sng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Шаг 2.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 Активно (и вместе с ребенком!) собирайте информацию о рынке труда, о новых и перспективных профессиях и специальностях. </a:t>
            </a:r>
            <a:r>
              <a:rPr lang="ru-RU" sz="2000" dirty="0">
                <a:cs typeface="Times New Roman" pitchFamily="18" charset="0"/>
              </a:rPr>
              <a:t>В этом могут помочь ежегодно выпускаемые справочники, профессиональные журналы, а также интернет-сайты.</a:t>
            </a:r>
          </a:p>
          <a:p>
            <a:pPr indent="450850" algn="just">
              <a:defRPr/>
            </a:pP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574088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1">
            <a:extLst>
              <a:ext uri="{FF2B5EF4-FFF2-40B4-BE49-F238E27FC236}">
                <a16:creationId xmlns:a16="http://schemas.microsoft.com/office/drawing/2014/main" id="{A4371F6B-7B0C-4434-ACD4-AAF602A9C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8314" y="357189"/>
            <a:ext cx="8715375" cy="633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0850" algn="just">
              <a:defRPr/>
            </a:pPr>
            <a:r>
              <a:rPr lang="ru-RU" sz="2200" b="1" u="sng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Шаг 3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. Не стоит ограничиваться только рассказами и разговорами.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</a:t>
            </a:r>
            <a:r>
              <a:rPr lang="ru-RU" sz="2000" dirty="0">
                <a:cs typeface="Times New Roman" pitchFamily="18" charset="0"/>
              </a:rPr>
              <a:t>Если ребенка заинтересовала какая-то профессия, родители могут предложить ему «прорепетировать» ее в профильном кружке или секции, а также принимая участие в социальных практиках или профессиональных пробах.</a:t>
            </a:r>
            <a:endParaRPr lang="ru-RU" sz="2000" dirty="0"/>
          </a:p>
          <a:p>
            <a:pPr indent="450850" algn="just">
              <a:defRPr/>
            </a:pPr>
            <a:endParaRPr lang="ru-RU" sz="1000" b="1" u="sng" dirty="0">
              <a:cs typeface="Times New Roman" pitchFamily="18" charset="0"/>
            </a:endParaRPr>
          </a:p>
          <a:p>
            <a:pPr indent="450850" algn="just">
              <a:defRPr/>
            </a:pPr>
            <a:r>
              <a:rPr lang="ru-RU" sz="2200" b="1" u="sng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Шаг 4.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Обратитесь к специалисту. </a:t>
            </a:r>
            <a:r>
              <a:rPr lang="ru-RU" sz="2000" dirty="0">
                <a:cs typeface="Times New Roman" pitchFamily="18" charset="0"/>
              </a:rPr>
              <a:t>Предложите ребенку пройти профориентационное тестирование. Чтобы выбрать профессию, необходимо не только разбираться в мире существующих профессий, но, прежде всего, познать себя - свои личностные качества, способности, стремления.</a:t>
            </a:r>
          </a:p>
          <a:p>
            <a:pPr indent="450850" algn="just">
              <a:defRPr/>
            </a:pPr>
            <a:endParaRPr lang="ru-RU" sz="1000" dirty="0"/>
          </a:p>
          <a:p>
            <a:pPr indent="450850" algn="just">
              <a:defRPr/>
            </a:pPr>
            <a:r>
              <a:rPr lang="ru-RU" sz="2200" b="1" u="sng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Шаг 5.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 В учреждение профессионального образования - на экскурсию. </a:t>
            </a:r>
            <a:r>
              <a:rPr lang="ru-RU" sz="2000" dirty="0">
                <a:cs typeface="Times New Roman" pitchFamily="18" charset="0"/>
              </a:rPr>
              <a:t>Неплохо съездить со школьником на «день открытых дверей» в  колледж, техникум, ВУЗ - и желательно не в один. </a:t>
            </a:r>
          </a:p>
          <a:p>
            <a:pPr indent="450850" algn="just">
              <a:defRPr/>
            </a:pPr>
            <a:endParaRPr lang="ru-RU" sz="1000" dirty="0"/>
          </a:p>
          <a:p>
            <a:pPr indent="450850" algn="just">
              <a:defRPr/>
            </a:pPr>
            <a:r>
              <a:rPr lang="ru-RU" sz="2200" b="1" u="sng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Шаг 6.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  Обсуждайте альтернативы. </a:t>
            </a:r>
            <a:r>
              <a:rPr lang="ru-RU" sz="2000" dirty="0">
                <a:cs typeface="Times New Roman" pitchFamily="18" charset="0"/>
              </a:rPr>
              <a:t>Говоря с ребенком о будущей профессии, не зацикливайтесь на одном варианте. Как правило, сам подросток о запасном аэродроме не задумывается, поэтому для родителей важно поставить перед ним вопрос: что он будет делать, если ему не удастся реализовать намеченное?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90596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ABF5CE-DAAF-4528-A2B1-ABC4BFCAE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325406"/>
            <a:ext cx="8844844" cy="2664178"/>
          </a:xfrm>
        </p:spPr>
        <p:txBody>
          <a:bodyPr/>
          <a:lstStyle/>
          <a:p>
            <a:pPr algn="ctr"/>
            <a:r>
              <a:rPr lang="ru-RU" sz="6000" b="1" dirty="0"/>
              <a:t>О рынке</a:t>
            </a:r>
            <a:br>
              <a:rPr lang="ru-RU" sz="6000" b="1" dirty="0"/>
            </a:br>
            <a:r>
              <a:rPr lang="ru-RU" sz="6000" b="1" dirty="0"/>
              <a:t>образовательных услуг в МО г.Норильск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3254A6-4BFD-43AA-93D4-8C440E0D84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155" y="4312355"/>
            <a:ext cx="2134824" cy="208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>
            <a:extLst>
              <a:ext uri="{FF2B5EF4-FFF2-40B4-BE49-F238E27FC236}">
                <a16:creationId xmlns:a16="http://schemas.microsoft.com/office/drawing/2014/main" id="{A56F183B-6B00-41F7-9D5A-DC7DA7871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056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600" b="1" i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Норильский государственный индустриальный институт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http://norvuz.ru</a:t>
            </a:r>
            <a:br>
              <a:rPr lang="ru-RU" altLang="ru-RU" sz="3600" b="1" i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очная и заочная форма обучения:</a:t>
            </a:r>
            <a:endParaRPr lang="ru-RU" altLang="ru-RU" sz="31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97F850-03D8-4595-B728-672671E81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1422" y="2009423"/>
            <a:ext cx="8709378" cy="434939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</a:t>
            </a:r>
          </a:p>
          <a:p>
            <a:pPr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Менеджмент </a:t>
            </a:r>
          </a:p>
          <a:p>
            <a:pPr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Горное дело</a:t>
            </a:r>
          </a:p>
          <a:p>
            <a:pPr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</a:p>
          <a:p>
            <a:pPr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технологических процессов и производств</a:t>
            </a:r>
          </a:p>
          <a:p>
            <a:pPr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Электроэнергетика и электротехника</a:t>
            </a:r>
          </a:p>
          <a:p>
            <a:pPr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Металлургия </a:t>
            </a:r>
          </a:p>
          <a:p>
            <a:pPr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Технологические машины и оборудование</a:t>
            </a:r>
          </a:p>
          <a:p>
            <a:pPr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Наземные транспортно-технологические комплексы</a:t>
            </a:r>
          </a:p>
          <a:p>
            <a:pPr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системы и технологии</a:t>
            </a:r>
          </a:p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Прикладная информатика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19460" name="Picture 3" descr="j0195384">
            <a:extLst>
              <a:ext uri="{FF2B5EF4-FFF2-40B4-BE49-F238E27FC236}">
                <a16:creationId xmlns:a16="http://schemas.microsoft.com/office/drawing/2014/main" id="{CA05761C-94D7-4B57-A238-ADEF5CC9A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758" y="2322512"/>
            <a:ext cx="1084262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561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5F27CCD7-F08B-47F5-9BA5-6F3525484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314" y="203995"/>
            <a:ext cx="7889875" cy="6985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3600" b="1" i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Политехнический колледж НГИИ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http://norvuz.ru</a:t>
            </a:r>
            <a:b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3600" b="1" i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3" name="Объект 2">
            <a:extLst>
              <a:ext uri="{FF2B5EF4-FFF2-40B4-BE49-F238E27FC236}">
                <a16:creationId xmlns:a16="http://schemas.microsoft.com/office/drawing/2014/main" id="{E7742660-9DD7-451A-9722-8D06863AB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134" y="1544639"/>
            <a:ext cx="11559822" cy="51423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Очная и заочная форма обучения:</a:t>
            </a:r>
            <a:endParaRPr lang="ru-RU" dirty="0"/>
          </a:p>
          <a:p>
            <a:pPr marL="0" indent="0" algn="ctr">
              <a:spcBef>
                <a:spcPct val="0"/>
              </a:spcBef>
              <a:buNone/>
            </a:pPr>
            <a:r>
              <a:rPr lang="ru-RU" alt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9 И 11 КЛАССОВ</a:t>
            </a: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algn="ctr">
              <a:spcBef>
                <a:spcPct val="0"/>
              </a:spcBef>
              <a:buNone/>
            </a:pP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</a:pP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 и организация социального обеспечения</a:t>
            </a:r>
            <a:endParaRPr lang="ru-RU" alt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</a:pPr>
            <a:endParaRPr lang="ru-RU" altLang="ru-RU" sz="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</a:pPr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Документационное обеспечение управления и архивоведение </a:t>
            </a:r>
          </a:p>
          <a:p>
            <a:pPr marL="0" indent="0">
              <a:spcBef>
                <a:spcPct val="0"/>
              </a:spcBef>
            </a:pPr>
            <a:endParaRPr lang="ru-RU" altLang="ru-RU" sz="8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и бухгалтерский учет (по отраслям) </a:t>
            </a:r>
          </a:p>
          <a:p>
            <a:pPr marL="0" indent="0">
              <a:spcBef>
                <a:spcPct val="0"/>
              </a:spcBef>
            </a:pPr>
            <a:endParaRPr lang="ru-RU" alt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</a:pPr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Подземная разработка месторождений полезных ископаемых</a:t>
            </a:r>
          </a:p>
          <a:p>
            <a:pPr marL="0" indent="0">
              <a:spcBef>
                <a:spcPct val="0"/>
              </a:spcBef>
            </a:pPr>
            <a:endParaRPr lang="ru-RU" altLang="ru-RU" sz="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</a:pPr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Тепловые электрические станции </a:t>
            </a:r>
          </a:p>
          <a:p>
            <a:pPr marL="0" indent="0">
              <a:spcBef>
                <a:spcPct val="0"/>
              </a:spcBef>
            </a:pPr>
            <a:endParaRPr lang="ru-RU" alt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</a:pPr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Техническая эксплуатация и обслуживание электрического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электромеханического оборудования (по отраслям)</a:t>
            </a:r>
            <a:endParaRPr lang="ru-RU" alt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</a:pPr>
            <a:endParaRPr lang="ru-RU" alt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Техническая эксплуатация подъемно-транспортных, строительных, дорожных </a:t>
            </a:r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 и оборудования (по отраслям) </a:t>
            </a:r>
            <a:endParaRPr lang="ru-RU" alt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ru-RU" alt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4" name="Picture 1" descr="PE02002_">
            <a:extLst>
              <a:ext uri="{FF2B5EF4-FFF2-40B4-BE49-F238E27FC236}">
                <a16:creationId xmlns:a16="http://schemas.microsoft.com/office/drawing/2014/main" id="{860216C9-9CB0-44C7-A8B3-25CEBEEFE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337344"/>
            <a:ext cx="1289050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82F75E82-DF5A-487A-A9A3-CFEE623E3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752475"/>
            <a:ext cx="3111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defRPr/>
            </a:pPr>
            <a:r>
              <a:rPr lang="ru-RU" altLang="ru-RU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altLang="ru-RU" sz="675" dirty="0"/>
          </a:p>
          <a:p>
            <a:pPr defTabSz="685800">
              <a:defRPr/>
            </a:pPr>
            <a:r>
              <a:rPr lang="ru-RU" altLang="ru-RU" sz="1350" b="1" dirty="0">
                <a:solidFill>
                  <a:srgbClr val="11409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altLang="ru-RU" sz="1350" dirty="0"/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5CF95850-4533-43C0-AE79-AEBBFF09C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1198564"/>
            <a:ext cx="138113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ru-RU" altLang="ru-RU" sz="1800"/>
          </a:p>
        </p:txBody>
      </p:sp>
    </p:spTree>
    <p:extLst>
      <p:ext uri="{BB962C8B-B14F-4D97-AF65-F5344CB8AC3E}">
        <p14:creationId xmlns:p14="http://schemas.microsoft.com/office/powerpoint/2010/main" val="1124464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52628-7AA0-42FA-86B8-D20D13AB2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585" y="184855"/>
            <a:ext cx="11469511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altLang="ru-RU" sz="2400" b="1" i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Норильский техникум промышленных технологий и сервиса</a:t>
            </a:r>
            <a:br>
              <a:rPr lang="ru-RU" altLang="ru-RU" sz="2400" b="1" i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ntptis.ru</a:t>
            </a:r>
            <a:br>
              <a:rPr lang="ru-RU" altLang="ru-RU" sz="2400" b="1" i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очная форма обучения:</a:t>
            </a:r>
            <a:r>
              <a:rPr lang="ru-RU" sz="2400" b="1" u="sng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FD32CC-197B-414C-A843-F1F389920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395" y="1335263"/>
            <a:ext cx="9529352" cy="5844824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3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квалифицированных рабочих и служащих</a:t>
            </a:r>
            <a:endParaRPr lang="ru-RU" sz="3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Слесарь по изготовлению деталей и узлов технических систем в строительстве  </a:t>
            </a:r>
          </a:p>
          <a:p>
            <a:pPr lvl="0"/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Электромонтер по ремонту линейно-кабельных сооружений телефонной связи и проводного вещания </a:t>
            </a:r>
          </a:p>
          <a:p>
            <a:pPr lvl="0"/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Электромонтер по ремонту и обслуживанию электрооборудования (по отраслям) </a:t>
            </a:r>
          </a:p>
          <a:p>
            <a:pPr lvl="0"/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Сварщик </a:t>
            </a:r>
          </a:p>
          <a:p>
            <a:pPr lvl="0"/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Слесарь по контрольно-измерительным приборам и автоматике </a:t>
            </a:r>
          </a:p>
          <a:p>
            <a:pPr lvl="0"/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технологических насосов и компрессов</a:t>
            </a:r>
          </a:p>
          <a:p>
            <a:pPr lvl="0"/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Пекарь  </a:t>
            </a:r>
          </a:p>
          <a:p>
            <a:pPr lvl="0"/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Машинист крана </a:t>
            </a:r>
          </a:p>
          <a:p>
            <a:pPr marL="0" indent="0">
              <a:buNone/>
            </a:pP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специалистов среднего звена</a:t>
            </a:r>
            <a:endParaRPr lang="ru-RU" sz="3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машиностроения (техник)</a:t>
            </a:r>
          </a:p>
          <a:p>
            <a:pPr lvl="0"/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Сварочное производство (техник)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21508" name="Picture 4" descr="PE01838_">
            <a:extLst>
              <a:ext uri="{FF2B5EF4-FFF2-40B4-BE49-F238E27FC236}">
                <a16:creationId xmlns:a16="http://schemas.microsoft.com/office/drawing/2014/main" id="{3B5C2157-C717-45D9-A3A5-3F4B6D973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805" y="4451351"/>
            <a:ext cx="1529057" cy="132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306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>
            <a:extLst>
              <a:ext uri="{FF2B5EF4-FFF2-40B4-BE49-F238E27FC236}">
                <a16:creationId xmlns:a16="http://schemas.microsoft.com/office/drawing/2014/main" id="{AAECA663-80AA-446C-8DA8-23EEB107F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431" y="238123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000" b="1" i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Норильский медицинский техникум</a:t>
            </a:r>
            <a:br>
              <a:rPr lang="ru-RU" altLang="ru-RU" sz="4000" b="1" i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http://норильский-медицинский-техникум.рф/</a:t>
            </a:r>
            <a:b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очная форма обучения:</a:t>
            </a:r>
            <a:endParaRPr lang="ru-RU" alt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438F25-8260-48D0-B27C-DD3D1EDFB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511" y="2603501"/>
            <a:ext cx="8525053" cy="4016376"/>
          </a:xfrm>
        </p:spPr>
        <p:txBody>
          <a:bodyPr/>
          <a:lstStyle/>
          <a:p>
            <a:pPr marL="0" indent="0" algn="ctr">
              <a:buNone/>
              <a:defRPr/>
            </a:pPr>
            <a:endParaRPr lang="ru-RU" b="1" u="sng" cap="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r>
              <a:rPr lang="ru-RU" sz="2000" b="1" u="sng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9 и 11 классов</a:t>
            </a:r>
            <a:r>
              <a:rPr lang="ru-RU" sz="2000" b="1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Сестринское дело </a:t>
            </a:r>
          </a:p>
          <a:p>
            <a:pPr marL="0" indent="0">
              <a:buNone/>
              <a:defRPr/>
            </a:pPr>
            <a:r>
              <a:rPr lang="ru-RU" altLang="ru-RU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(медицинская сестра, медицинский брат)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22532" name="Picture 3" descr="PE01027_">
            <a:extLst>
              <a:ext uri="{FF2B5EF4-FFF2-40B4-BE49-F238E27FC236}">
                <a16:creationId xmlns:a16="http://schemas.microsoft.com/office/drawing/2014/main" id="{C006F27E-F670-4A04-9897-8172A9543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534" y="1734851"/>
            <a:ext cx="1451719" cy="2352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028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D9E3D6-71B4-4152-9AC0-C07BF2E18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513" y="224891"/>
            <a:ext cx="7962900" cy="9937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Норильский педагогический колледж</a:t>
            </a:r>
            <a:br>
              <a:rPr lang="ru-RU" altLang="ru-RU" b="1" i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npc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24.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ru</a:t>
            </a:r>
            <a:r>
              <a:rPr lang="ru-RU" altLang="ru-RU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altLang="ru-RU" b="1" i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b="1" i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очная и очно-заочная форма обучения</a:t>
            </a:r>
            <a:b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F000B5-66F9-4E67-BFDA-B39A812E0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513" y="2156178"/>
            <a:ext cx="9117012" cy="4836232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2800" b="1" u="sng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11 классов</a:t>
            </a:r>
            <a:r>
              <a:rPr lang="ru-RU" sz="2800" b="1" cap="all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  <a:defRPr/>
            </a:pPr>
            <a:endParaRPr lang="ru-RU" alt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образование </a:t>
            </a:r>
          </a:p>
          <a:p>
            <a:pPr marL="0" indent="0">
              <a:buNone/>
              <a:defRPr/>
            </a:pP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(воспитатель детей дошкольного возраста)</a:t>
            </a:r>
          </a:p>
          <a:p>
            <a:pPr marL="0" indent="0">
              <a:buNone/>
              <a:defRPr/>
            </a:pPr>
            <a:endParaRPr lang="ru-RU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 </a:t>
            </a:r>
            <a:b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(учитель начальных классов)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23556" name="Picture 2" descr="491">
            <a:extLst>
              <a:ext uri="{FF2B5EF4-FFF2-40B4-BE49-F238E27FC236}">
                <a16:creationId xmlns:a16="http://schemas.microsoft.com/office/drawing/2014/main" id="{910B26A3-4FBD-41FD-8B49-5A03A09B73A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638" y="1724551"/>
            <a:ext cx="1377950" cy="141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3" descr="BS00554_">
            <a:extLst>
              <a:ext uri="{FF2B5EF4-FFF2-40B4-BE49-F238E27FC236}">
                <a16:creationId xmlns:a16="http://schemas.microsoft.com/office/drawing/2014/main" id="{5F27F121-1AD2-4990-9052-325634E35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076" y="4306888"/>
            <a:ext cx="1641475" cy="11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704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D9B8E9-60B3-433C-A788-0ABFE42D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539" y="129118"/>
            <a:ext cx="7886700" cy="995362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Норильский колледж искусств</a:t>
            </a:r>
            <a:br>
              <a:rPr lang="ru-RU" altLang="ru-RU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очная форма обучения:</a:t>
            </a:r>
            <a:br>
              <a:rPr lang="ru-RU" altLang="ru-RU" sz="27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https://nkiinfo.ru</a:t>
            </a:r>
            <a:br>
              <a:rPr lang="ru-RU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84ABD5-6981-4D95-94CD-3226046AA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475" y="1657792"/>
            <a:ext cx="9409114" cy="5021526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ct val="0"/>
              </a:spcBef>
              <a:buFontTx/>
              <a:buChar char="•"/>
              <a:tabLst>
                <a:tab pos="338138" algn="l"/>
              </a:tabLst>
              <a:defRPr/>
            </a:pPr>
            <a:r>
              <a:rPr lang="ru-RU" altLang="ru-RU" sz="19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НАРОДНОЕ ХУДОЖЕСТВЕННОЕ ТВОРЧЕСТВО (по видам): </a:t>
            </a:r>
          </a:p>
          <a:p>
            <a:pPr marL="0" indent="0">
              <a:spcBef>
                <a:spcPct val="0"/>
              </a:spcBef>
              <a:buFontTx/>
              <a:buChar char="•"/>
              <a:tabLst>
                <a:tab pos="338138" algn="l"/>
              </a:tabLst>
              <a:defRPr/>
            </a:pPr>
            <a:r>
              <a:rPr lang="ru-RU" alt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хореографическое творчество</a:t>
            </a:r>
          </a:p>
          <a:p>
            <a:pPr marL="0" indent="0">
              <a:spcBef>
                <a:spcPct val="0"/>
              </a:spcBef>
              <a:buFontTx/>
              <a:buChar char="•"/>
              <a:tabLst>
                <a:tab pos="338138" algn="l"/>
              </a:tabLst>
              <a:defRPr/>
            </a:pPr>
            <a:r>
              <a:rPr lang="ru-RU" alt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театральное творчество</a:t>
            </a:r>
          </a:p>
          <a:p>
            <a:pPr marL="0" indent="0">
              <a:spcBef>
                <a:spcPct val="0"/>
              </a:spcBef>
              <a:buNone/>
              <a:tabLst>
                <a:tab pos="338138" algn="l"/>
              </a:tabLst>
              <a:defRPr/>
            </a:pPr>
            <a:endParaRPr lang="ru-RU" alt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FontTx/>
              <a:buChar char="•"/>
              <a:tabLst>
                <a:tab pos="338138" algn="l"/>
              </a:tabLst>
              <a:defRPr/>
            </a:pP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ИНСТРУМЕНТАЛЬНОЕ ИСПОЛНИТЕЛЬСТВО </a:t>
            </a:r>
          </a:p>
          <a:p>
            <a:pPr marL="0" indent="0">
              <a:spcBef>
                <a:spcPct val="0"/>
              </a:spcBef>
              <a:buNone/>
              <a:tabLst>
                <a:tab pos="338138" algn="l"/>
              </a:tabLst>
              <a:defRPr/>
            </a:pP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(по видам инструментов): </a:t>
            </a:r>
          </a:p>
          <a:p>
            <a:pPr marL="0" indent="0">
              <a:spcBef>
                <a:spcPct val="0"/>
              </a:spcBef>
              <a:buFontTx/>
              <a:buChar char="•"/>
              <a:tabLst>
                <a:tab pos="338138" algn="l"/>
              </a:tabLst>
              <a:defRPr/>
            </a:pPr>
            <a:r>
              <a:rPr lang="ru-RU" alt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фортепиано</a:t>
            </a:r>
          </a:p>
          <a:p>
            <a:pPr marL="0" indent="0">
              <a:spcBef>
                <a:spcPct val="0"/>
              </a:spcBef>
              <a:buFontTx/>
              <a:buChar char="•"/>
              <a:tabLst>
                <a:tab pos="338138" algn="l"/>
              </a:tabLst>
              <a:defRPr/>
            </a:pPr>
            <a:r>
              <a:rPr lang="ru-RU" alt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оркестровые струнные инструменты</a:t>
            </a:r>
          </a:p>
          <a:p>
            <a:pPr marL="0" indent="0">
              <a:spcBef>
                <a:spcPct val="0"/>
              </a:spcBef>
              <a:buFontTx/>
              <a:buChar char="•"/>
              <a:tabLst>
                <a:tab pos="338138" algn="l"/>
              </a:tabLst>
              <a:defRPr/>
            </a:pPr>
            <a:r>
              <a:rPr lang="ru-RU" alt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оркестровые духовые и ударные инструменты</a:t>
            </a:r>
          </a:p>
          <a:p>
            <a:pPr marL="0" indent="0">
              <a:spcBef>
                <a:spcPct val="0"/>
              </a:spcBef>
              <a:buFontTx/>
              <a:buChar char="•"/>
              <a:tabLst>
                <a:tab pos="338138" algn="l"/>
              </a:tabLst>
              <a:defRPr/>
            </a:pPr>
            <a:r>
              <a:rPr lang="ru-RU" alt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инструменты народного оркестра</a:t>
            </a:r>
          </a:p>
          <a:p>
            <a:pPr marL="0" indent="0">
              <a:spcBef>
                <a:spcPct val="0"/>
              </a:spcBef>
              <a:buFontTx/>
              <a:buChar char="•"/>
              <a:tabLst>
                <a:tab pos="338138" algn="l"/>
              </a:tabLst>
              <a:defRPr/>
            </a:pPr>
            <a:endParaRPr lang="ru-RU" alt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FontTx/>
              <a:buChar char="•"/>
              <a:tabLst>
                <a:tab pos="338138" algn="l"/>
              </a:tabLst>
              <a:defRPr/>
            </a:pP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СОЛЬНОЕ И ХОРОВОЕ НАРОДНОЕ ПЕНИЕ</a:t>
            </a:r>
          </a:p>
          <a:p>
            <a:pPr marL="0" indent="0">
              <a:spcBef>
                <a:spcPct val="0"/>
              </a:spcBef>
              <a:buNone/>
              <a:tabLst>
                <a:tab pos="338138" algn="l"/>
              </a:tabLst>
              <a:defRPr/>
            </a:pPr>
            <a:endParaRPr lang="ru-RU" alt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ct val="0"/>
              </a:spcBef>
              <a:buFontTx/>
              <a:buChar char="•"/>
              <a:tabLst>
                <a:tab pos="202406" algn="l"/>
              </a:tabLst>
              <a:defRPr/>
            </a:pP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ХОРОВОЕ ДИРИЖИРОВАНИЕ</a:t>
            </a:r>
          </a:p>
          <a:p>
            <a:pPr marL="0" indent="0" algn="just">
              <a:spcBef>
                <a:spcPct val="0"/>
              </a:spcBef>
              <a:buNone/>
              <a:tabLst>
                <a:tab pos="202406" algn="l"/>
              </a:tabLst>
              <a:defRPr/>
            </a:pPr>
            <a:endParaRPr lang="ru-RU" alt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ct val="0"/>
              </a:spcBef>
              <a:buFontTx/>
              <a:buChar char="•"/>
              <a:tabLst>
                <a:tab pos="202406" algn="l"/>
              </a:tabLst>
              <a:defRPr/>
            </a:pP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ТЕОРИЯ МУЗЫКИ</a:t>
            </a:r>
          </a:p>
          <a:p>
            <a:pPr marL="0" indent="0" algn="just">
              <a:spcBef>
                <a:spcPct val="0"/>
              </a:spcBef>
              <a:buNone/>
              <a:tabLst>
                <a:tab pos="202406" algn="l"/>
              </a:tabLst>
              <a:defRPr/>
            </a:pPr>
            <a:endParaRPr lang="ru-RU" alt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ct val="0"/>
              </a:spcBef>
              <a:buFontTx/>
              <a:buChar char="•"/>
              <a:tabLst>
                <a:tab pos="202406" algn="l"/>
              </a:tabLst>
              <a:defRPr/>
            </a:pP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ДЕКОРОТИВНО-ПРИКЛАДНОЕ ИССКУСТВО И НАРОДНЫЕ   </a:t>
            </a:r>
          </a:p>
          <a:p>
            <a:pPr marL="0" indent="0" algn="just">
              <a:spcBef>
                <a:spcPct val="0"/>
              </a:spcBef>
              <a:buNone/>
              <a:tabLst>
                <a:tab pos="202406" algn="l"/>
              </a:tabLst>
              <a:defRPr/>
            </a:pPr>
            <a:r>
              <a:rPr lang="ru-RU" alt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ПРОМЫСЛЫ (по видам): </a:t>
            </a:r>
          </a:p>
          <a:p>
            <a:pPr marL="0" indent="0" algn="just">
              <a:spcBef>
                <a:spcPct val="0"/>
              </a:spcBef>
              <a:buFontTx/>
              <a:buChar char="•"/>
              <a:tabLst>
                <a:tab pos="202406" algn="l"/>
              </a:tabLst>
              <a:defRPr/>
            </a:pPr>
            <a:r>
              <a:rPr lang="ru-RU" alt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художественная резьба по кости</a:t>
            </a:r>
          </a:p>
          <a:p>
            <a:pPr marL="0" indent="0" algn="just">
              <a:spcBef>
                <a:spcPct val="0"/>
              </a:spcBef>
              <a:buFontTx/>
              <a:buChar char="•"/>
              <a:tabLst>
                <a:tab pos="202406" algn="l"/>
              </a:tabLst>
              <a:defRPr/>
            </a:pPr>
            <a:r>
              <a:rPr lang="ru-RU" alt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художественная вышивка</a:t>
            </a:r>
          </a:p>
          <a:p>
            <a:pPr marL="0" indent="0" algn="just">
              <a:spcBef>
                <a:spcPct val="0"/>
              </a:spcBef>
              <a:buFontTx/>
              <a:buChar char="•"/>
              <a:tabLst>
                <a:tab pos="202406" algn="l"/>
              </a:tabLst>
              <a:defRPr/>
            </a:pPr>
            <a:endParaRPr lang="ru-RU" alt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ct val="0"/>
              </a:spcBef>
              <a:buFontTx/>
              <a:buChar char="•"/>
              <a:tabLst>
                <a:tab pos="202406" algn="l"/>
              </a:tabLst>
              <a:defRPr/>
            </a:pPr>
            <a:endParaRPr lang="ru-RU" altLang="ru-RU" sz="2200" dirty="0"/>
          </a:p>
        </p:txBody>
      </p:sp>
      <p:pic>
        <p:nvPicPr>
          <p:cNvPr id="24580" name="Picture 1" descr="EN00354_">
            <a:extLst>
              <a:ext uri="{FF2B5EF4-FFF2-40B4-BE49-F238E27FC236}">
                <a16:creationId xmlns:a16="http://schemas.microsoft.com/office/drawing/2014/main" id="{1102A151-1B36-4302-BD9C-8BF77E9FA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271" y="4126090"/>
            <a:ext cx="1785937" cy="138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Рисунок 9">
            <a:extLst>
              <a:ext uri="{FF2B5EF4-FFF2-40B4-BE49-F238E27FC236}">
                <a16:creationId xmlns:a16="http://schemas.microsoft.com/office/drawing/2014/main" id="{F91C1DD3-306B-499A-A56E-C96F797CF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271" y="2174479"/>
            <a:ext cx="1331912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0511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ABF5CE-DAAF-4528-A2B1-ABC4BFCAE4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5155" y="1020607"/>
            <a:ext cx="8844844" cy="2664178"/>
          </a:xfrm>
        </p:spPr>
        <p:txBody>
          <a:bodyPr/>
          <a:lstStyle/>
          <a:p>
            <a:pPr algn="ctr"/>
            <a:r>
              <a:rPr lang="ru-RU" sz="3600" b="1" dirty="0"/>
              <a:t>О получении государственной услуги по информированию о положении </a:t>
            </a:r>
            <a:br>
              <a:rPr lang="ru-RU" sz="3600" b="1" dirty="0"/>
            </a:br>
            <a:r>
              <a:rPr lang="ru-RU" sz="3600" b="1" dirty="0"/>
              <a:t>на рынке труда в электронном виде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C83018-6624-4B1C-804C-885C2CC27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2532">
            <a:off x="4811579" y="3989324"/>
            <a:ext cx="2406548" cy="192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367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F:\user\Prof_obuch\Бельтюкова\Слайд_1.jpg">
            <a:extLst>
              <a:ext uri="{FF2B5EF4-FFF2-40B4-BE49-F238E27FC236}">
                <a16:creationId xmlns:a16="http://schemas.microsoft.com/office/drawing/2014/main" id="{2500773B-E77F-4693-993C-F309E0F06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2" t="7822" r="11765"/>
          <a:stretch>
            <a:fillRect/>
          </a:stretch>
        </p:blipFill>
        <p:spPr bwMode="auto">
          <a:xfrm>
            <a:off x="2063552" y="1768754"/>
            <a:ext cx="7920880" cy="496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3793065-32D3-430D-B05D-3F1C082C463D}"/>
              </a:ext>
            </a:extLst>
          </p:cNvPr>
          <p:cNvSpPr/>
          <p:nvPr/>
        </p:nvSpPr>
        <p:spPr>
          <a:xfrm>
            <a:off x="654756" y="260649"/>
            <a:ext cx="10397066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15000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2016 году начал работу интерактивный портал агентства труда и занятости населения Красноярского края (далее – Интерактивный портал). Обратившись на </a:t>
            </a:r>
            <a:r>
              <a:rPr lang="en-US" b="1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trud</a:t>
            </a:r>
            <a:r>
              <a:rPr lang="ru-RU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krskstate</a:t>
            </a:r>
            <a:r>
              <a:rPr lang="ru-RU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b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Вы сможете получить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государственную услугу  по информированию о положении на рынке труда в электронном виде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также другие услуги и различную дополнительную информацию. </a:t>
            </a:r>
          </a:p>
        </p:txBody>
      </p:sp>
    </p:spTree>
    <p:extLst>
      <p:ext uri="{BB962C8B-B14F-4D97-AF65-F5344CB8AC3E}">
        <p14:creationId xmlns:p14="http://schemas.microsoft.com/office/powerpoint/2010/main" val="41482939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521EBD1-8C91-4372-85A7-D81F3C2C4E06}"/>
              </a:ext>
            </a:extLst>
          </p:cNvPr>
          <p:cNvSpPr/>
          <p:nvPr/>
        </p:nvSpPr>
        <p:spPr>
          <a:xfrm>
            <a:off x="705437" y="396188"/>
            <a:ext cx="9845021" cy="574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15000"/>
              </a:lnSpc>
              <a:spcAft>
                <a:spcPts val="600"/>
              </a:spcAft>
            </a:pPr>
            <a:endParaRPr lang="ru-RU" sz="2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15000"/>
              </a:lnSpc>
              <a:spcAft>
                <a:spcPts val="600"/>
              </a:spcAft>
            </a:pPr>
            <a:endParaRPr lang="ru-RU" sz="2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15000"/>
              </a:lnSpc>
              <a:spcAft>
                <a:spcPts val="600"/>
              </a:spcAft>
            </a:pPr>
            <a:endParaRPr lang="ru-RU" sz="2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70510" algn="just">
              <a:lnSpc>
                <a:spcPct val="115000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получить услуги Интерактивного портала необходимо пройти регистрацию.</a:t>
            </a:r>
          </a:p>
          <a:p>
            <a:pPr indent="270510" algn="just">
              <a:lnSpc>
                <a:spcPct val="115000"/>
              </a:lnSpc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Зарегистрироваться можно любым из возможных способов: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600"/>
              </a:spcAft>
              <a:buAutoNum type="arabicParenR"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самом Интерактивном портале </a:t>
            </a:r>
          </a:p>
          <a:p>
            <a:pPr marL="342900" indent="-342900" algn="just">
              <a:lnSpc>
                <a:spcPct val="115000"/>
              </a:lnSpc>
              <a:spcAft>
                <a:spcPts val="600"/>
              </a:spcAft>
              <a:buAutoNum type="arabicParenR"/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центре занятости населения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(ул.Б.Хмельницкого, д.16, каб.217)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при обращении с собой необходимо иметь паспорт, СНИЛС, адрес электронной почты;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сотрудник центра занятости зарегистрирует Ваш Личный кабинет и отправит Вам письмо с кодом активации;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активируйте Личный кабинет.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Если Вы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зарегистрированы на портале госуслуг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gosuslugi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либо имеете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«Универсальную электронную карту»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(УЭК), происходит автоматическая регистрация на Интерактивном портале. Для входа на Интерактивный портал необходимо нажать кнопку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«Вход через портал Госуслуг»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войти в Личный кабинет, используя имеющиеся у Вас регистрационные данные.</a:t>
            </a:r>
          </a:p>
        </p:txBody>
      </p:sp>
      <p:pic>
        <p:nvPicPr>
          <p:cNvPr id="4" name="Picture 2" descr="F:\user\Prof_obuch\Бельтюкова\Слайд_3.jpg">
            <a:extLst>
              <a:ext uri="{FF2B5EF4-FFF2-40B4-BE49-F238E27FC236}">
                <a16:creationId xmlns:a16="http://schemas.microsoft.com/office/drawing/2014/main" id="{59FB1925-6768-499B-A0FB-3F1276129E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1" t="8514" r="19549" b="57431"/>
          <a:stretch/>
        </p:blipFill>
        <p:spPr bwMode="auto">
          <a:xfrm>
            <a:off x="3466109" y="135466"/>
            <a:ext cx="382016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3621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:\user\Prof_obuch\Бельтюкова\Слайд_3.jpg">
            <a:extLst>
              <a:ext uri="{FF2B5EF4-FFF2-40B4-BE49-F238E27FC236}">
                <a16:creationId xmlns:a16="http://schemas.microsoft.com/office/drawing/2014/main" id="{E7B64F69-55B4-4384-8F0A-19E39A2D8A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" t="45616" r="3108"/>
          <a:stretch/>
        </p:blipFill>
        <p:spPr bwMode="auto">
          <a:xfrm>
            <a:off x="1596553" y="290240"/>
            <a:ext cx="8998893" cy="611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трелка: влево 1">
            <a:extLst>
              <a:ext uri="{FF2B5EF4-FFF2-40B4-BE49-F238E27FC236}">
                <a16:creationId xmlns:a16="http://schemas.microsoft.com/office/drawing/2014/main" id="{17346D6C-4C3A-4F46-9781-6AF3E9BBA2C1}"/>
              </a:ext>
            </a:extLst>
          </p:cNvPr>
          <p:cNvSpPr/>
          <p:nvPr/>
        </p:nvSpPr>
        <p:spPr>
          <a:xfrm>
            <a:off x="6293721" y="2340330"/>
            <a:ext cx="2952328" cy="288032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0320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E0C511-9CA8-43FC-8130-794FBEBDE705}"/>
              </a:ext>
            </a:extLst>
          </p:cNvPr>
          <p:cNvPicPr/>
          <p:nvPr/>
        </p:nvPicPr>
        <p:blipFill rotWithShape="1">
          <a:blip r:embed="rId2"/>
          <a:srcRect l="11744" t="12500" r="13149" b="25869"/>
          <a:stretch/>
        </p:blipFill>
        <p:spPr bwMode="auto">
          <a:xfrm>
            <a:off x="2032000" y="2528712"/>
            <a:ext cx="7608711" cy="4220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BC15EE-3AC9-42C9-A43D-418800F2EB65}"/>
              </a:ext>
            </a:extLst>
          </p:cNvPr>
          <p:cNvSpPr/>
          <p:nvPr/>
        </p:nvSpPr>
        <p:spPr>
          <a:xfrm>
            <a:off x="158044" y="78492"/>
            <a:ext cx="11446934" cy="309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далее необходимо выбрать одно из 4-х требований:</a:t>
            </a:r>
            <a:endParaRPr lang="ru-RU" sz="16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спрос и предложение на рынке труда;</a:t>
            </a:r>
            <a:endParaRPr lang="ru-RU" sz="16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сведения о нормативно-правовом регулировании социально-трудовых отношений;</a:t>
            </a:r>
            <a:endParaRPr lang="ru-RU" sz="16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показатели, характеризующие состояние рынка труда;</a:t>
            </a:r>
            <a:endParaRPr lang="ru-RU" sz="16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перечень наиболее востребованных профессий (специальностей) на рынке труда с указанием средней заработной платы.</a:t>
            </a:r>
          </a:p>
          <a:p>
            <a:pPr indent="2698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убедиться, что в графе </a:t>
            </a:r>
            <a:r>
              <a:rPr lang="ru-RU" altLang="ru-RU" sz="16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Центр занятости получения услуги</a:t>
            </a:r>
            <a:r>
              <a:rPr lang="ru-RU" altLang="ru-RU" sz="16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alt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указан КГКУ </a:t>
            </a:r>
            <a:r>
              <a:rPr lang="ru-RU" altLang="ru-RU" sz="16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ЦЗН г.Норильска</a:t>
            </a:r>
            <a:r>
              <a:rPr lang="ru-RU" altLang="ru-RU" sz="16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alt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1600" b="1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indent="2698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16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кликнуть</a:t>
            </a:r>
            <a:r>
              <a:rPr lang="ru-RU" altLang="ru-RU" sz="16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alt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ru-RU" sz="16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Подать заявление</a:t>
            </a:r>
            <a:r>
              <a:rPr lang="ru-RU" altLang="ru-RU" sz="1600" b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alt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Если Вы хотите получить еще сведения по данной услуге, то  </a:t>
            </a:r>
          </a:p>
          <a:p>
            <a:pPr indent="26987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 подать заявление еще раз,  выбрав другое из 4-х требований.</a:t>
            </a:r>
            <a:r>
              <a:rPr lang="ru-RU" alt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indent="269875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0" fontAlgn="base" hangingPunct="0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endParaRPr lang="ru-RU" sz="1400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440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5B92594-936E-4FA9-B8CD-493E75C71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689" y="293023"/>
            <a:ext cx="9382469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698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ru-RU" altLang="ru-RU" sz="1800" dirty="0">
                <a:ea typeface="Times New Roman" panose="02020603050405020304" pitchFamily="18" charset="0"/>
              </a:rPr>
              <a:t>Далее, в разделе «Обращения», Вы сможете увидеть статус услуги. </a:t>
            </a:r>
          </a:p>
          <a:p>
            <a:pPr algn="just"/>
            <a:r>
              <a:rPr lang="ru-RU" altLang="ru-RU" sz="1800" dirty="0">
                <a:ea typeface="Times New Roman" panose="02020603050405020304" pitchFamily="18" charset="0"/>
              </a:rPr>
              <a:t>После того, как статус изменится на  «Выполнено», вы сможете скачать, сохранить,  распечатать полученную информацию. </a:t>
            </a:r>
            <a:endParaRPr lang="ru-RU" altLang="ru-RU" sz="1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dirty="0"/>
          </a:p>
        </p:txBody>
      </p:sp>
      <p:pic>
        <p:nvPicPr>
          <p:cNvPr id="60417" name="Рисунок 13">
            <a:extLst>
              <a:ext uri="{FF2B5EF4-FFF2-40B4-BE49-F238E27FC236}">
                <a16:creationId xmlns:a16="http://schemas.microsoft.com/office/drawing/2014/main" id="{F3B5C736-3795-4DB0-B3FE-237159893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t="9074" r="13438" b="5035"/>
          <a:stretch>
            <a:fillRect/>
          </a:stretch>
        </p:blipFill>
        <p:spPr bwMode="auto">
          <a:xfrm>
            <a:off x="2314451" y="1251600"/>
            <a:ext cx="6604944" cy="544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7887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9168F2A-44A2-400B-84E8-8219485008CA}"/>
              </a:ext>
            </a:extLst>
          </p:cNvPr>
          <p:cNvSpPr/>
          <p:nvPr/>
        </p:nvSpPr>
        <p:spPr>
          <a:xfrm>
            <a:off x="654755" y="188640"/>
            <a:ext cx="11164711" cy="2369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ctr">
              <a:lnSpc>
                <a:spcPct val="115000"/>
              </a:lnSpc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КРОМЕ ТОГО,  ПОЛЬЗОВАТЕЛЯМ  ИНТЕРАКТИВНОГО ПОРТАЛА ДОСТУПНЫ: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актуальная информация о деятельности государственной службы занятости края;</a:t>
            </a:r>
          </a:p>
          <a:p>
            <a:pPr marL="342900" indent="-342900" algn="just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банк вакансий службы занятости (включая вакансии для особых категорий граждан);</a:t>
            </a:r>
          </a:p>
          <a:p>
            <a:pPr marL="342900" indent="-342900" algn="just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информация об инвестиционных проектах, реализуемых на территории края;</a:t>
            </a:r>
          </a:p>
          <a:p>
            <a:pPr marL="342900" indent="-342900" algn="just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реестр образовательных организаций с возможностью поиска учебного курса;</a:t>
            </a:r>
          </a:p>
          <a:p>
            <a:pPr marL="342900" indent="-342900" algn="just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профориентационный раздел: «Атлас профессий» и «Твои горизонты» и много другое.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C28D99-7AE8-476E-8458-D9DB4345E31E}"/>
              </a:ext>
            </a:extLst>
          </p:cNvPr>
          <p:cNvPicPr/>
          <p:nvPr/>
        </p:nvPicPr>
        <p:blipFill>
          <a:blip r:embed="rId2"/>
          <a:srcRect l="12324" t="12862" r="28775" b="33515"/>
          <a:stretch>
            <a:fillRect/>
          </a:stretch>
        </p:blipFill>
        <p:spPr bwMode="auto">
          <a:xfrm>
            <a:off x="2822223" y="2558263"/>
            <a:ext cx="6202716" cy="428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42252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>
            <a:extLst>
              <a:ext uri="{FF2B5EF4-FFF2-40B4-BE49-F238E27FC236}">
                <a16:creationId xmlns:a16="http://schemas.microsoft.com/office/drawing/2014/main" id="{83A520DF-6B6D-44D9-B542-DAB3166F3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334" y="382132"/>
            <a:ext cx="8933744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ru-RU" altLang="ru-RU" b="1" i="1" dirty="0">
                <a:cs typeface="Times New Roman" panose="02020603050405020304" pitchFamily="18" charset="0"/>
              </a:rPr>
              <a:t>Полезные интернет-ресурсы</a:t>
            </a:r>
            <a:endParaRPr lang="en-US" altLang="ru-RU" b="1" i="1" dirty="0">
              <a:cs typeface="Times New Roman" panose="02020603050405020304" pitchFamily="18" charset="0"/>
            </a:endParaRPr>
          </a:p>
          <a:p>
            <a:pPr algn="ctr"/>
            <a:endParaRPr lang="ru-RU" altLang="ru-RU" sz="1600" b="1" i="1" dirty="0">
              <a:cs typeface="Times New Roman" panose="02020603050405020304" pitchFamily="18" charset="0"/>
            </a:endParaRPr>
          </a:p>
          <a:p>
            <a:pPr algn="ctr"/>
            <a:endParaRPr lang="ru-RU" altLang="ru-RU" sz="800" b="1" dirty="0"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ru-RU" altLang="ru-RU" b="1" dirty="0">
                <a:solidFill>
                  <a:srgbClr val="3D10FC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b="1" u="sng" dirty="0">
                <a:solidFill>
                  <a:srgbClr val="3D10FC"/>
                </a:solidFill>
                <a:cs typeface="Times New Roman" panose="02020603050405020304" pitchFamily="18" charset="0"/>
              </a:rPr>
              <a:t>trudvsem.ru</a:t>
            </a:r>
            <a:r>
              <a:rPr lang="en-US" altLang="ru-RU" b="1" dirty="0">
                <a:solidFill>
                  <a:srgbClr val="3D10FC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dirty="0">
                <a:cs typeface="Times New Roman" panose="02020603050405020304" pitchFamily="18" charset="0"/>
              </a:rPr>
              <a:t>- Информационный Интернет-портал Федеральной службы по труду и занятости «Работа в России»; </a:t>
            </a:r>
          </a:p>
          <a:p>
            <a:pPr algn="just"/>
            <a:endParaRPr lang="ru-RU" altLang="ru-RU" dirty="0"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n-US" altLang="ru-RU" b="1" dirty="0">
                <a:solidFill>
                  <a:srgbClr val="3D10FC"/>
                </a:solidFill>
                <a:cs typeface="Times New Roman" panose="02020603050405020304" pitchFamily="18" charset="0"/>
              </a:rPr>
              <a:t> </a:t>
            </a:r>
            <a:r>
              <a:rPr lang="en-US" altLang="ru-RU" b="1" u="sng" dirty="0">
                <a:solidFill>
                  <a:srgbClr val="3D10FC"/>
                </a:solidFill>
                <a:cs typeface="Times New Roman" panose="02020603050405020304" pitchFamily="18" charset="0"/>
              </a:rPr>
              <a:t>trud.krskstate.ru</a:t>
            </a:r>
            <a:r>
              <a:rPr lang="ru-RU" altLang="ru-RU" dirty="0"/>
              <a:t> - Интерактивный портал агентства труда и занятости населения Красноярского края («Атлас профессий», профориентационные события, актуальная информация о рынке труда и т.д.);</a:t>
            </a:r>
            <a:endParaRPr lang="ru-RU" altLang="ru-RU" dirty="0">
              <a:cs typeface="Times New Roman" panose="02020603050405020304" pitchFamily="18" charset="0"/>
            </a:endParaRPr>
          </a:p>
          <a:p>
            <a:pPr algn="just"/>
            <a:endParaRPr lang="ru-RU" altLang="ru-RU" sz="800" dirty="0"/>
          </a:p>
          <a:p>
            <a:pPr algn="just">
              <a:buFontTx/>
              <a:buChar char="•"/>
            </a:pPr>
            <a:endParaRPr lang="ru-RU" altLang="ru-RU" sz="800" dirty="0"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endParaRPr lang="ru-RU" altLang="ru-RU" sz="800" dirty="0">
              <a:cs typeface="Times New Roman" panose="02020603050405020304" pitchFamily="18" charset="0"/>
            </a:endParaRPr>
          </a:p>
          <a:p>
            <a:pPr algn="just"/>
            <a:endParaRPr lang="ru-RU" altLang="ru-RU" sz="800" dirty="0">
              <a:cs typeface="Times New Roman" panose="02020603050405020304" pitchFamily="18" charset="0"/>
            </a:endParaRPr>
          </a:p>
          <a:p>
            <a:pPr algn="just">
              <a:buFontTx/>
              <a:buChar char="•"/>
            </a:pPr>
            <a:r>
              <a:rPr lang="en-US" altLang="ru-RU" b="1" u="sng" dirty="0">
                <a:solidFill>
                  <a:srgbClr val="3D10FC"/>
                </a:solidFill>
                <a:cs typeface="Times New Roman" panose="02020603050405020304" pitchFamily="18" charset="0"/>
              </a:rPr>
              <a:t>kcp24.ru/</a:t>
            </a:r>
            <a:r>
              <a:rPr lang="ru-RU" altLang="ru-RU" b="1" dirty="0">
                <a:solidFill>
                  <a:srgbClr val="3D10FC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b="1" dirty="0"/>
              <a:t>- </a:t>
            </a:r>
            <a:r>
              <a:rPr lang="ru-RU" altLang="ru-RU" dirty="0"/>
              <a:t>сайт КГБОУ ДПО «Красноярский краевой центр профориентации и развития компетенций» (тестирование, самоучитель по выбору профессии и другая полезная информация о выборе профессии и др.).</a:t>
            </a:r>
          </a:p>
          <a:p>
            <a:pPr algn="just">
              <a:buFontTx/>
              <a:buChar char="•"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885840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>
            <a:extLst>
              <a:ext uri="{FF2B5EF4-FFF2-40B4-BE49-F238E27FC236}">
                <a16:creationId xmlns:a16="http://schemas.microsoft.com/office/drawing/2014/main" id="{773761AA-3441-4FBA-BBF0-2ED002FC8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-142875"/>
            <a:ext cx="7215188" cy="857250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br>
              <a:rPr lang="ru-RU" b="1" dirty="0">
                <a:solidFill>
                  <a:srgbClr val="3D10FC"/>
                </a:solidFill>
              </a:rPr>
            </a:br>
            <a:br>
              <a:rPr lang="ru-RU" b="1" dirty="0">
                <a:solidFill>
                  <a:srgbClr val="3D10FC"/>
                </a:solidFill>
              </a:rPr>
            </a:br>
            <a:br>
              <a:rPr lang="ru-RU" b="1" dirty="0">
                <a:solidFill>
                  <a:srgbClr val="3D10FC"/>
                </a:solidFill>
              </a:rPr>
            </a:br>
            <a:br>
              <a:rPr lang="ru-RU" b="1" dirty="0">
                <a:solidFill>
                  <a:srgbClr val="3D10FC"/>
                </a:solidFill>
              </a:rPr>
            </a:br>
            <a:r>
              <a:rPr lang="ru-RU" b="1" dirty="0">
                <a:solidFill>
                  <a:srgbClr val="3D10FC"/>
                </a:solidFill>
                <a:latin typeface="Times New Roman" pitchFamily="18" charset="0"/>
                <a:cs typeface="Times New Roman" pitchFamily="18" charset="0"/>
              </a:rPr>
              <a:t>В центре занятости школьники могут узнать:</a:t>
            </a:r>
            <a:endParaRPr lang="ru-RU" b="1" dirty="0">
              <a:solidFill>
                <a:srgbClr val="3D10FC"/>
              </a:solidFill>
            </a:endParaRPr>
          </a:p>
        </p:txBody>
      </p:sp>
      <p:sp>
        <p:nvSpPr>
          <p:cNvPr id="28675" name="Содержимое 2">
            <a:extLst>
              <a:ext uri="{FF2B5EF4-FFF2-40B4-BE49-F238E27FC236}">
                <a16:creationId xmlns:a16="http://schemas.microsoft.com/office/drawing/2014/main" id="{6A1080E7-9340-4DFE-9ACD-E04C5B429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0" y="928689"/>
            <a:ext cx="4929188" cy="5786437"/>
          </a:xfrm>
        </p:spPr>
        <p:txBody>
          <a:bodyPr rtlCol="0">
            <a:normAutofit fontScale="92500"/>
          </a:bodyPr>
          <a:lstStyle/>
          <a:p>
            <a:pPr>
              <a:spcBef>
                <a:spcPct val="0"/>
              </a:spcBef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положении на рынке труда  в   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г. Норильске и Красноярском крае;</a:t>
            </a:r>
          </a:p>
          <a:p>
            <a:pPr>
              <a:spcBef>
                <a:spcPct val="0"/>
              </a:spcBef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востребованных на территории профессиях и специальностях;</a:t>
            </a:r>
          </a:p>
          <a:p>
            <a:pPr>
              <a:spcBef>
                <a:spcPct val="0"/>
              </a:spcBef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основных принципах выбора профессии и пройти профориентационное тестирование;</a:t>
            </a:r>
          </a:p>
          <a:p>
            <a:pPr>
              <a:spcBef>
                <a:spcPct val="0"/>
              </a:spcBef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образовательных организациях профессионального образования;</a:t>
            </a:r>
          </a:p>
          <a:p>
            <a:pPr>
              <a:spcBef>
                <a:spcPct val="0"/>
              </a:spcBef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краевом добровольческом движении «Твои горизонты»;</a:t>
            </a:r>
          </a:p>
          <a:p>
            <a:pPr>
              <a:spcBef>
                <a:spcPct val="0"/>
              </a:spcBef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услугах службы занятости и др. </a:t>
            </a:r>
          </a:p>
          <a:p>
            <a:pPr>
              <a:buNone/>
              <a:defRPr/>
            </a:pPr>
            <a:endParaRPr lang="ru-RU" sz="1300" dirty="0"/>
          </a:p>
        </p:txBody>
      </p:sp>
      <p:sp>
        <p:nvSpPr>
          <p:cNvPr id="20484" name="Текст 3">
            <a:extLst>
              <a:ext uri="{FF2B5EF4-FFF2-40B4-BE49-F238E27FC236}">
                <a16:creationId xmlns:a16="http://schemas.microsoft.com/office/drawing/2014/main" id="{9C57797F-238D-43CF-B009-1631AEC8B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1201" y="1435101"/>
            <a:ext cx="3008313" cy="4691063"/>
          </a:xfrm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2B6B1AE-EA1A-4CA1-81F2-799305761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66361BD-ADEA-4C9B-9FC6-4D68634A2CB4}" type="slidenum">
              <a:rPr lang="ru-RU" altLang="ru-RU" sz="1200">
                <a:solidFill>
                  <a:srgbClr val="045C75"/>
                </a:solidFill>
              </a:rPr>
              <a:pPr eaLnBrk="1" hangingPunct="1"/>
              <a:t>32</a:t>
            </a:fld>
            <a:endParaRPr lang="ru-RU" altLang="ru-RU" sz="1200">
              <a:solidFill>
                <a:srgbClr val="045C75"/>
              </a:solidFill>
            </a:endParaRPr>
          </a:p>
        </p:txBody>
      </p:sp>
      <p:pic>
        <p:nvPicPr>
          <p:cNvPr id="20486" name="Picture 8" descr="F:\user\Prof_obuch\фото с мероприятий\2015\ТОШ в ЦЗН 30.06.15\Копия DSC_0010.jpg">
            <a:extLst>
              <a:ext uri="{FF2B5EF4-FFF2-40B4-BE49-F238E27FC236}">
                <a16:creationId xmlns:a16="http://schemas.microsoft.com/office/drawing/2014/main" id="{04087AE8-7DED-4FE0-812F-E91F5ADC5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3714751"/>
            <a:ext cx="366395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9" descr="C:\Documents and Settings\prf07\Рабочий стол\Копия DSC_0016.JPG">
            <a:extLst>
              <a:ext uri="{FF2B5EF4-FFF2-40B4-BE49-F238E27FC236}">
                <a16:creationId xmlns:a16="http://schemas.microsoft.com/office/drawing/2014/main" id="{4FA6FE77-1DFA-455C-90E7-4EECEE1C6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1214438"/>
            <a:ext cx="3714750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Прямоугольник 7">
            <a:extLst>
              <a:ext uri="{FF2B5EF4-FFF2-40B4-BE49-F238E27FC236}">
                <a16:creationId xmlns:a16="http://schemas.microsoft.com/office/drawing/2014/main" id="{1802E8F9-9006-443D-A9AE-16AFFD2A7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0" y="5357813"/>
            <a:ext cx="52149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 b="1">
              <a:solidFill>
                <a:srgbClr val="17375E"/>
              </a:solidFill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b="1">
                <a:solidFill>
                  <a:srgbClr val="3D10FC"/>
                </a:solidFill>
                <a:cs typeface="Times New Roman" panose="02020603050405020304" pitchFamily="18" charset="0"/>
              </a:rPr>
              <a:t>ул.Б.Хмельницкого, д.16, каб.205;</a:t>
            </a:r>
          </a:p>
          <a:p>
            <a:pPr algn="ctr" eaLnBrk="1" hangingPunct="1"/>
            <a:r>
              <a:rPr lang="ru-RU" altLang="ru-RU" b="1">
                <a:solidFill>
                  <a:srgbClr val="3D10FC"/>
                </a:solidFill>
                <a:cs typeface="Times New Roman" panose="02020603050405020304" pitchFamily="18" charset="0"/>
              </a:rPr>
              <a:t>телефоны: 34-28-96, 34-20-98</a:t>
            </a:r>
            <a:endParaRPr lang="ru-RU" altLang="ru-RU" b="1">
              <a:solidFill>
                <a:srgbClr val="3D10F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1798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Текст 6">
            <a:extLst>
              <a:ext uri="{FF2B5EF4-FFF2-40B4-BE49-F238E27FC236}">
                <a16:creationId xmlns:a16="http://schemas.microsoft.com/office/drawing/2014/main" id="{3B1750A8-CE52-4E3E-B766-0F9A0818B5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ru-RU" altLang="ru-RU"/>
          </a:p>
          <a:p>
            <a:pPr eaLnBrk="1" hangingPunct="1">
              <a:buFont typeface="Arial" panose="020B0604020202020204" pitchFamily="34" charset="0"/>
              <a:buNone/>
            </a:pPr>
            <a:endParaRPr lang="ru-RU" alt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3945091-BD35-473E-AF97-E0C1EE240FB7}"/>
              </a:ext>
            </a:extLst>
          </p:cNvPr>
          <p:cNvSpPr/>
          <p:nvPr/>
        </p:nvSpPr>
        <p:spPr>
          <a:xfrm>
            <a:off x="2106586" y="2330552"/>
            <a:ext cx="7643866" cy="21236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6600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Благодарю </a:t>
            </a:r>
          </a:p>
          <a:p>
            <a:pPr algn="ctr" eaLnBrk="1" hangingPunct="1">
              <a:defRPr/>
            </a:pPr>
            <a:r>
              <a:rPr lang="ru-RU" sz="6600" b="1" cap="all" dirty="0">
                <a:ln w="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70003053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765</TotalTime>
  <Words>2338</Words>
  <Application>Microsoft Office PowerPoint</Application>
  <PresentationFormat>Широкоэкранный</PresentationFormat>
  <Paragraphs>400</Paragraphs>
  <Slides>33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2" baseType="lpstr">
      <vt:lpstr>Arial</vt:lpstr>
      <vt:lpstr>Calibri</vt:lpstr>
      <vt:lpstr>Symbol</vt:lpstr>
      <vt:lpstr>Times New Roman</vt:lpstr>
      <vt:lpstr>Trebuchet MS</vt:lpstr>
      <vt:lpstr>Wingdings</vt:lpstr>
      <vt:lpstr>Wingdings 3</vt:lpstr>
      <vt:lpstr>Аспект</vt:lpstr>
      <vt:lpstr>Presentation</vt:lpstr>
      <vt:lpstr>О рынке труда  в МО г.Норильск  и Красноярском крае</vt:lpstr>
      <vt:lpstr>Презентация PowerPoint</vt:lpstr>
      <vt:lpstr>Динамика численности безработных граждан,  зарегистрированных в ЦЗН г.Норильска за 2018-2021 гг.  (на начало отчетного периода)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Перечень наиболее востребованных рабочих профессий  на предприятиях группы «Норильский никель»</vt:lpstr>
      <vt:lpstr>Перечень наиболее востребованных специальностей и должностей  на предприятиях группы «Норильский никель» </vt:lpstr>
      <vt:lpstr>Список основных ВУЗов РФ, сотрудничающих с ЗФ ПАО «ГМК «Норильский никель»  в рамках программы «Профессиональный старт»*   </vt:lpstr>
      <vt:lpstr>Презентация PowerPoint</vt:lpstr>
      <vt:lpstr>Презентация PowerPoint</vt:lpstr>
      <vt:lpstr>Презентация PowerPoint</vt:lpstr>
      <vt:lpstr>Типичные ошибки при выборе профессии, совершаемые выпускниками:</vt:lpstr>
      <vt:lpstr>Презентация PowerPoint</vt:lpstr>
      <vt:lpstr>Презентация PowerPoint</vt:lpstr>
      <vt:lpstr>О рынке образовательных услуг в МО г.Норильск</vt:lpstr>
      <vt:lpstr>Норильский государственный индустриальный институт http://norvuz.ru очная и заочная форма обучения:</vt:lpstr>
      <vt:lpstr>Политехнический колледж НГИИ http://norvuz.ru   </vt:lpstr>
      <vt:lpstr>Норильский техникум промышленных технологий и сервиса http://ntptis.ru очная форма обучения: </vt:lpstr>
      <vt:lpstr>Норильский медицинский техникум http://норильский-медицинский-техникум.рф/  очная форма обучения:</vt:lpstr>
      <vt:lpstr> Норильский педагогический колледж http://npc24.ru   очная и очно-заочная форма обучения                     </vt:lpstr>
      <vt:lpstr>Норильский колледж искусств очная форма обучения: https://nkiinfo.ru  </vt:lpstr>
      <vt:lpstr>О получении государственной услуги по информированию о положении  на рынке труда в электронном виде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В центре занятости школьники могут узнать: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Численность выпускников профессиональных образовательных организаций (квалифицированные рабочие и служащие), обрабтившиеся в «ЦЗН г.Норильска»</dc:title>
  <dc:creator>CZN</dc:creator>
  <cp:lastModifiedBy>prf01</cp:lastModifiedBy>
  <cp:revision>69</cp:revision>
  <cp:lastPrinted>2020-02-10T05:39:20Z</cp:lastPrinted>
  <dcterms:created xsi:type="dcterms:W3CDTF">2020-02-07T09:22:37Z</dcterms:created>
  <dcterms:modified xsi:type="dcterms:W3CDTF">2021-03-12T08:36:41Z</dcterms:modified>
</cp:coreProperties>
</file>